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Cambria" panose="02040503050406030204" pitchFamily="18"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Helvetica Neue"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elson Stauff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EF0482-F0D7-4F05-88E8-2B0AC2010562}">
  <a:tblStyle styleId="{27EF0482-F0D7-4F05-88E8-2B0AC201056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616" autoAdjust="0"/>
  </p:normalViewPr>
  <p:slideViewPr>
    <p:cSldViewPr snapToGrid="0">
      <p:cViewPr varScale="1">
        <p:scale>
          <a:sx n="73" d="100"/>
          <a:sy n="73" d="100"/>
        </p:scale>
        <p:origin x="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4-25T15:39:05.127" idx="1">
    <p:pos x="384" y="1008"/>
    <p:text>Hell fuckin' yeah, it 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Shape 8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Jackpot burn</a:t>
            </a:r>
            <a:endParaRPr/>
          </a:p>
        </p:txBody>
      </p:sp>
      <p:sp>
        <p:nvSpPr>
          <p:cNvPr id="87" name="Shape 8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These are cover-based benchmarks for Nevada BLM, derived from the Habitat Assessment Framework</a:t>
            </a:r>
            <a:endParaRPr/>
          </a:p>
        </p:txBody>
      </p:sp>
      <p:sp>
        <p:nvSpPr>
          <p:cNvPr id="186" name="Shape 1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LOOKED AT PRISM DATA</a:t>
            </a:r>
            <a:endParaRPr/>
          </a:p>
          <a:p>
            <a:pPr marL="0" lvl="0" indent="0">
              <a:spcBef>
                <a:spcPts val="0"/>
              </a:spcBef>
              <a:spcAft>
                <a:spcPts val="0"/>
              </a:spcAft>
              <a:buNone/>
            </a:pPr>
            <a:endParaRPr/>
          </a:p>
        </p:txBody>
      </p:sp>
      <p:sp>
        <p:nvSpPr>
          <p:cNvPr id="192" name="Shape 1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Shape 19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Anova + Separate t tests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Chaining and lop and scatter are significantly different before and after treatments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No difference in control between years</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Both chaining and Lop and scatter have significantly fewer trees than control in 2017</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alpha = 0.01</a:t>
            </a:r>
            <a:endParaRPr/>
          </a:p>
        </p:txBody>
      </p:sp>
      <p:sp>
        <p:nvSpPr>
          <p:cNvPr id="199" name="Shape 19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12</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Shape 20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No significant differences, although</a:t>
            </a:r>
            <a:r>
              <a:rPr lang="en-US"/>
              <a:t> chaining between years is close (p = 0.2305)</a:t>
            </a:r>
            <a:endParaRPr/>
          </a:p>
          <a:p>
            <a:pPr marL="0" marR="0" lvl="0" indent="0" algn="l" rtl="0">
              <a:spcBef>
                <a:spcPts val="0"/>
              </a:spcBef>
              <a:spcAft>
                <a:spcPts val="0"/>
              </a:spcAft>
              <a:buNone/>
            </a:pPr>
            <a:endParaRPr/>
          </a:p>
        </p:txBody>
      </p:sp>
      <p:sp>
        <p:nvSpPr>
          <p:cNvPr id="205" name="Shape 20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Shape 20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chemeClr val="dk1"/>
              </a:buClr>
              <a:buSzPts val="1100"/>
              <a:buFont typeface="Arial"/>
              <a:buNone/>
            </a:pPr>
            <a:r>
              <a:rPr lang="en-US"/>
              <a:t>Lop and scatter – higher in 2017 (p &lt; 0.001) AND higher than controls in 2017 (p = 0.08)</a:t>
            </a:r>
            <a:endParaRPr/>
          </a:p>
          <a:p>
            <a:pPr marL="0" lvl="0" indent="0" rtl="0">
              <a:lnSpc>
                <a:spcPct val="115000"/>
              </a:lnSpc>
              <a:spcBef>
                <a:spcPts val="0"/>
              </a:spcBef>
              <a:spcAft>
                <a:spcPts val="0"/>
              </a:spcAft>
              <a:buSzPts val="1100"/>
              <a:buNone/>
            </a:pPr>
            <a:r>
              <a:rPr lang="en-US"/>
              <a:t>Chaining - higher in 2017 (p &lt; 0.001) AND higher than controls in 2017 (p = 0.01)</a:t>
            </a:r>
            <a:endParaRPr/>
          </a:p>
          <a:p>
            <a:pPr marL="0" lvl="0" indent="0" rtl="0">
              <a:lnSpc>
                <a:spcPct val="115000"/>
              </a:lnSpc>
              <a:spcBef>
                <a:spcPts val="0"/>
              </a:spcBef>
              <a:spcAft>
                <a:spcPts val="0"/>
              </a:spcAft>
              <a:buSzPts val="1100"/>
              <a:buNone/>
            </a:pPr>
            <a:r>
              <a:rPr lang="en-US"/>
              <a:t>Controls are same between years (p &gt; 0.5)</a:t>
            </a:r>
            <a:endParaRPr/>
          </a:p>
          <a:p>
            <a:pPr marL="0" lvl="0" indent="0" rtl="0">
              <a:lnSpc>
                <a:spcPct val="115000"/>
              </a:lnSpc>
              <a:spcBef>
                <a:spcPts val="0"/>
              </a:spcBef>
              <a:spcAft>
                <a:spcPts val="0"/>
              </a:spcAft>
              <a:buClr>
                <a:schemeClr val="dk1"/>
              </a:buClr>
              <a:buSzPts val="1100"/>
              <a:buFont typeface="Arial"/>
              <a:buNone/>
            </a:pPr>
            <a:endParaRPr/>
          </a:p>
          <a:p>
            <a:pPr marL="0" marR="0" lvl="0" indent="0" algn="l" rtl="0">
              <a:spcBef>
                <a:spcPts val="0"/>
              </a:spcBef>
              <a:spcAft>
                <a:spcPts val="0"/>
              </a:spcAft>
              <a:buNone/>
            </a:pPr>
            <a:endParaRPr/>
          </a:p>
        </p:txBody>
      </p:sp>
      <p:sp>
        <p:nvSpPr>
          <p:cNvPr id="210" name="Shape 21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Shape 214"/>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No significant differences</a:t>
            </a:r>
            <a:endParaRPr/>
          </a:p>
        </p:txBody>
      </p:sp>
      <p:sp>
        <p:nvSpPr>
          <p:cNvPr id="215" name="Shape 215"/>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Note that chaining is indiscriminate and so sagebrush cover suffered, but this is a limited timescale</a:t>
            </a:r>
            <a:endParaRPr/>
          </a:p>
        </p:txBody>
      </p:sp>
      <p:sp>
        <p:nvSpPr>
          <p:cNvPr id="219" name="Shape 21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a:t>On the ground I saw that the NW was really washed out and unstable--may be a contributing factor to lack of success--just a Kyndal theory though</a:t>
            </a:r>
            <a:endParaRPr/>
          </a:p>
        </p:txBody>
      </p:sp>
      <p:sp>
        <p:nvSpPr>
          <p:cNvPr id="225" name="Shape 225"/>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Shape 23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a:t>Challenges:</a:t>
            </a:r>
            <a:endParaRPr/>
          </a:p>
          <a:p>
            <a:pPr marL="0" marR="0" lvl="0" indent="0" algn="l" rtl="0">
              <a:spcBef>
                <a:spcPts val="0"/>
              </a:spcBef>
              <a:spcAft>
                <a:spcPts val="0"/>
              </a:spcAft>
              <a:buNone/>
            </a:pPr>
            <a:r>
              <a:rPr lang="en-US"/>
              <a:t>Only had plot data from spring and summer stages</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a:t>Future :</a:t>
            </a:r>
            <a:endParaRPr/>
          </a:p>
          <a:p>
            <a:pPr marL="0" marR="0" lvl="0" indent="0" algn="l" rtl="0">
              <a:spcBef>
                <a:spcPts val="0"/>
              </a:spcBef>
              <a:spcAft>
                <a:spcPts val="0"/>
              </a:spcAft>
              <a:buNone/>
            </a:pPr>
            <a:r>
              <a:rPr lang="en-US"/>
              <a:t>continued monitoring to assess long term impacts of treatments/PJ regen</a:t>
            </a:r>
            <a:endParaRPr/>
          </a:p>
          <a:p>
            <a:pPr marL="0" marR="0" lvl="0" indent="0" algn="l" rtl="0">
              <a:spcBef>
                <a:spcPts val="0"/>
              </a:spcBef>
              <a:spcAft>
                <a:spcPts val="0"/>
              </a:spcAft>
              <a:buNone/>
            </a:pPr>
            <a:r>
              <a:rPr lang="en-US"/>
              <a:t>also could look at effect of recovery times on benchmark success</a:t>
            </a:r>
            <a:endParaRPr/>
          </a:p>
        </p:txBody>
      </p:sp>
      <p:sp>
        <p:nvSpPr>
          <p:cNvPr id="233" name="Shape 23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18</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39" name="Shape 2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lekkng - wide open spaces to dance</a:t>
            </a:r>
            <a:endParaRPr/>
          </a:p>
          <a:p>
            <a:pPr marL="0" lvl="0" indent="0">
              <a:spcBef>
                <a:spcPts val="0"/>
              </a:spcBef>
              <a:spcAft>
                <a:spcPts val="0"/>
              </a:spcAft>
              <a:buNone/>
            </a:pPr>
            <a:endParaRPr/>
          </a:p>
          <a:p>
            <a:pPr marL="0" lvl="0" indent="0">
              <a:spcBef>
                <a:spcPts val="0"/>
              </a:spcBef>
              <a:spcAft>
                <a:spcPts val="0"/>
              </a:spcAft>
              <a:buNone/>
            </a:pPr>
            <a:r>
              <a:rPr lang="en-US"/>
              <a:t>early brood - 15-25% ARTR2 to protect eggs + diversity of grasses and forbs</a:t>
            </a:r>
            <a:endParaRPr/>
          </a:p>
          <a:p>
            <a:pPr marL="0" lvl="0" indent="0">
              <a:spcBef>
                <a:spcPts val="0"/>
              </a:spcBef>
              <a:spcAft>
                <a:spcPts val="0"/>
              </a:spcAft>
              <a:buNone/>
            </a:pPr>
            <a:endParaRPr/>
          </a:p>
          <a:p>
            <a:pPr marL="0" lvl="0" indent="0">
              <a:spcBef>
                <a:spcPts val="0"/>
              </a:spcBef>
              <a:spcAft>
                <a:spcPts val="0"/>
              </a:spcAft>
              <a:buNone/>
            </a:pPr>
            <a:r>
              <a:rPr lang="en-US"/>
              <a:t>late brood - 10 - 15 % ARTR2 + riparian areas</a:t>
            </a:r>
            <a:endParaRPr/>
          </a:p>
          <a:p>
            <a:pPr marL="0" lvl="0" indent="0">
              <a:spcBef>
                <a:spcPts val="0"/>
              </a:spcBef>
              <a:spcAft>
                <a:spcPts val="0"/>
              </a:spcAft>
              <a:buNone/>
            </a:pPr>
            <a:endParaRPr/>
          </a:p>
          <a:p>
            <a:pPr marL="0" lvl="0" indent="0">
              <a:spcBef>
                <a:spcPts val="0"/>
              </a:spcBef>
              <a:spcAft>
                <a:spcPts val="0"/>
              </a:spcAft>
              <a:buNone/>
            </a:pPr>
            <a:r>
              <a:rPr lang="en-US"/>
              <a:t>fall/winter - ARTR2 for food, height of ARTR2 above snow is impt</a:t>
            </a:r>
            <a:endParaRPr/>
          </a:p>
        </p:txBody>
      </p:sp>
      <p:sp>
        <p:nvSpPr>
          <p:cNvPr id="92" name="Shape 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6" name="Shape 246"/>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pj expansion since european settlement - reducing GRSG habitat</a:t>
            </a:r>
            <a:endParaRPr/>
          </a:p>
          <a:p>
            <a:pPr marL="457200" lvl="0" indent="-317500" rtl="0">
              <a:spcBef>
                <a:spcPts val="0"/>
              </a:spcBef>
              <a:spcAft>
                <a:spcPts val="0"/>
              </a:spcAft>
              <a:buSzPts val="1400"/>
              <a:buChar char="-"/>
            </a:pPr>
            <a:r>
              <a:rPr lang="en-US"/>
              <a:t>decreased fire frequency</a:t>
            </a:r>
            <a:endParaRPr/>
          </a:p>
          <a:p>
            <a:pPr marL="457200" lvl="0" indent="-317500" rtl="0">
              <a:spcBef>
                <a:spcPts val="0"/>
              </a:spcBef>
              <a:spcAft>
                <a:spcPts val="0"/>
              </a:spcAft>
              <a:buSzPts val="1400"/>
              <a:buChar char="-"/>
            </a:pPr>
            <a:r>
              <a:rPr lang="en-US"/>
              <a:t>historical grazing regimes</a:t>
            </a:r>
            <a:endParaRPr/>
          </a:p>
          <a:p>
            <a:pPr marL="457200" lvl="0" indent="-317500">
              <a:spcBef>
                <a:spcPts val="0"/>
              </a:spcBef>
              <a:spcAft>
                <a:spcPts val="0"/>
              </a:spcAft>
              <a:buSzPts val="1400"/>
              <a:buChar char="-"/>
            </a:pPr>
            <a:r>
              <a:rPr lang="en-US"/>
              <a:t>atmospheric conditions (e.g. CO2)</a:t>
            </a:r>
            <a:endParaRPr/>
          </a:p>
          <a:p>
            <a:pPr marL="0" lvl="0" indent="0">
              <a:spcBef>
                <a:spcPts val="0"/>
              </a:spcBef>
              <a:spcAft>
                <a:spcPts val="0"/>
              </a:spcAft>
              <a:buNone/>
            </a:pPr>
            <a:r>
              <a:rPr lang="en-US"/>
              <a:t>negative effects of catastrophic wildfire - annual grassland conversion</a:t>
            </a:r>
            <a:endParaRPr/>
          </a:p>
          <a:p>
            <a:pPr marL="0" lvl="0" indent="0">
              <a:spcBef>
                <a:spcPts val="0"/>
              </a:spcBef>
              <a:spcAft>
                <a:spcPts val="0"/>
              </a:spcAft>
              <a:buNone/>
            </a:pPr>
            <a:endParaRPr/>
          </a:p>
          <a:p>
            <a:pPr marL="0" lvl="0" indent="0" rtl="0">
              <a:spcBef>
                <a:spcPts val="0"/>
              </a:spcBef>
              <a:spcAft>
                <a:spcPts val="0"/>
              </a:spcAft>
              <a:buNone/>
            </a:pPr>
            <a:r>
              <a:rPr lang="en-US"/>
              <a:t>Point out where on map Patterson is</a:t>
            </a:r>
            <a:endParaRPr/>
          </a:p>
        </p:txBody>
      </p:sp>
      <p:sp>
        <p:nvSpPr>
          <p:cNvPr id="123" name="Shape 12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a:t>pj expansion since european settlement - reducing GRSG habitat + avian predation</a:t>
            </a:r>
            <a:endParaRPr/>
          </a:p>
          <a:p>
            <a:pPr marL="457200" lvl="0" indent="-317500" rtl="0">
              <a:spcBef>
                <a:spcPts val="0"/>
              </a:spcBef>
              <a:spcAft>
                <a:spcPts val="0"/>
              </a:spcAft>
              <a:buSzPts val="1400"/>
              <a:buChar char="-"/>
            </a:pPr>
            <a:r>
              <a:rPr lang="en-US"/>
              <a:t>decreased fire frequency</a:t>
            </a:r>
            <a:endParaRPr/>
          </a:p>
          <a:p>
            <a:pPr marL="457200" lvl="0" indent="-317500" rtl="0">
              <a:spcBef>
                <a:spcPts val="0"/>
              </a:spcBef>
              <a:spcAft>
                <a:spcPts val="0"/>
              </a:spcAft>
              <a:buSzPts val="1400"/>
              <a:buChar char="-"/>
            </a:pPr>
            <a:r>
              <a:rPr lang="en-US"/>
              <a:t>historical grazing regimes</a:t>
            </a:r>
            <a:endParaRPr/>
          </a:p>
          <a:p>
            <a:pPr marL="457200" lvl="0" indent="-317500" rtl="0">
              <a:spcBef>
                <a:spcPts val="0"/>
              </a:spcBef>
              <a:spcAft>
                <a:spcPts val="0"/>
              </a:spcAft>
              <a:buSzPts val="1400"/>
              <a:buChar char="-"/>
            </a:pPr>
            <a:r>
              <a:rPr lang="en-US"/>
              <a:t>atmospheric conditions (e.g. CO2)</a:t>
            </a:r>
            <a:endParaRPr/>
          </a:p>
          <a:p>
            <a:pPr marL="0" lvl="0" indent="0">
              <a:spcBef>
                <a:spcPts val="0"/>
              </a:spcBef>
              <a:spcAft>
                <a:spcPts val="0"/>
              </a:spcAft>
              <a:buNone/>
            </a:pPr>
            <a:r>
              <a:rPr lang="en-US"/>
              <a:t>negative effects of catastrophic wildfire - annual grassland conversion</a:t>
            </a:r>
            <a:endParaRPr/>
          </a:p>
          <a:p>
            <a:pPr marL="0" lvl="0" indent="0">
              <a:spcBef>
                <a:spcPts val="0"/>
              </a:spcBef>
              <a:spcAft>
                <a:spcPts val="0"/>
              </a:spcAft>
              <a:buNone/>
            </a:pPr>
            <a:endParaRPr/>
          </a:p>
          <a:p>
            <a:pPr marL="0" lvl="0" indent="0" rtl="0">
              <a:spcBef>
                <a:spcPts val="0"/>
              </a:spcBef>
              <a:spcAft>
                <a:spcPts val="0"/>
              </a:spcAft>
              <a:buNone/>
            </a:pPr>
            <a:r>
              <a:rPr lang="en-US"/>
              <a:t>pic from shoshone mts NV</a:t>
            </a:r>
            <a:endParaRPr/>
          </a:p>
        </p:txBody>
      </p:sp>
      <p:sp>
        <p:nvSpPr>
          <p:cNvPr id="130" name="Shape 13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Shape 13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39" name="Shape 13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Also checked wildfire history and no fires occured between resample dates</a:t>
            </a:r>
            <a:endParaRPr/>
          </a:p>
        </p:txBody>
      </p:sp>
      <p:sp>
        <p:nvSpPr>
          <p:cNvPr id="145" name="Shape 14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sz="1100">
                <a:solidFill>
                  <a:schemeClr val="dk1"/>
                </a:solidFill>
                <a:latin typeface="Helvetica Neue"/>
                <a:ea typeface="Helvetica Neue"/>
                <a:cs typeface="Helvetica Neue"/>
                <a:sym typeface="Helvetica Neue"/>
              </a:rPr>
              <a:t>Chaining treatments were completed in January 2015 and lop and scatter treatments were completed in three parts—in September 2013, August 2014, and August 2015—meaning that the plots had recovery periods of two to four years.</a:t>
            </a:r>
            <a:endParaRPr sz="1100">
              <a:solidFill>
                <a:schemeClr val="dk1"/>
              </a:solidFill>
              <a:latin typeface="Helvetica Neue"/>
              <a:ea typeface="Helvetica Neue"/>
              <a:cs typeface="Helvetica Neue"/>
              <a:sym typeface="Helvetica Neue"/>
            </a:endParaRPr>
          </a:p>
          <a:p>
            <a:pPr marL="0" lvl="0" indent="0">
              <a:spcBef>
                <a:spcPts val="0"/>
              </a:spcBef>
              <a:spcAft>
                <a:spcPts val="0"/>
              </a:spcAft>
              <a:buNone/>
            </a:pPr>
            <a:endParaRPr/>
          </a:p>
        </p:txBody>
      </p:sp>
      <p:sp>
        <p:nvSpPr>
          <p:cNvPr id="154" name="Shape 15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Shape 16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TALK ABOUT RELEVANCE TO WILDLIFE</a:t>
            </a:r>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A ton of data that can be used for many different applications</a:t>
            </a:r>
            <a:br>
              <a:rPr lang="en-US"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Compare to other forest inventory which focuses on trees – this provides much more info</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MONITRING MANUAL</a:t>
            </a:r>
            <a:endParaRPr/>
          </a:p>
        </p:txBody>
      </p:sp>
      <p:sp>
        <p:nvSpPr>
          <p:cNvPr id="162" name="Shape 16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a:t>For the BLM, the Habitat Assessment Framework is the default but states modify the values to represent the specific conditions they have (Wyoming habitat will never look like Nevada habitat)</a:t>
            </a:r>
            <a:endParaRPr/>
          </a:p>
        </p:txBody>
      </p:sp>
      <p:sp>
        <p:nvSpPr>
          <p:cNvPr id="177" name="Shape 1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body" idx="1"/>
          </p:nvPr>
        </p:nvSpPr>
        <p:spPr>
          <a:xfrm>
            <a:off x="609600" y="1600201"/>
            <a:ext cx="10972800" cy="452596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Shape 74"/>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285037" y="1828802"/>
            <a:ext cx="5851525" cy="27432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Shape 80"/>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Shape 22"/>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Shape 26"/>
          <p:cNvSpPr txBox="1">
            <a:spLocks noGrp="1"/>
          </p:cNvSpPr>
          <p:nvPr>
            <p:ph type="ctrTitle"/>
          </p:nvPr>
        </p:nvSpPr>
        <p:spPr>
          <a:xfrm>
            <a:off x="914400" y="2130426"/>
            <a:ext cx="10363200" cy="14700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Shape 27"/>
          <p:cNvSpPr txBox="1">
            <a:spLocks noGrp="1"/>
          </p:cNvSpPr>
          <p:nvPr>
            <p:ph type="subTitle" idx="1"/>
          </p:nvPr>
        </p:nvSpPr>
        <p:spPr>
          <a:xfrm>
            <a:off x="1828800" y="3886200"/>
            <a:ext cx="8534400" cy="1752600"/>
          </a:xfrm>
          <a:prstGeom prst="rect">
            <a:avLst/>
          </a:prstGeom>
          <a:noFill/>
          <a:ln>
            <a:noFill/>
          </a:ln>
        </p:spPr>
        <p:txBody>
          <a:bodyPr spcFirstLastPara="1" wrap="square" lIns="91425" tIns="91425" rIns="91425" bIns="91425"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8" name="Shape 28"/>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Shape 29"/>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963084" y="4406901"/>
            <a:ext cx="10363200" cy="1362075"/>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Shape 33"/>
          <p:cNvSpPr txBox="1">
            <a:spLocks noGrp="1"/>
          </p:cNvSpPr>
          <p:nvPr>
            <p:ph type="body" idx="1"/>
          </p:nvPr>
        </p:nvSpPr>
        <p:spPr>
          <a:xfrm>
            <a:off x="963084" y="2906713"/>
            <a:ext cx="10363200" cy="1500187"/>
          </a:xfrm>
          <a:prstGeom prst="rect">
            <a:avLst/>
          </a:prstGeom>
          <a:noFill/>
          <a:ln>
            <a:noFill/>
          </a:ln>
        </p:spPr>
        <p:txBody>
          <a:bodyPr spcFirstLastPara="1" wrap="square" lIns="91425" tIns="91425" rIns="91425" bIns="91425"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4" name="Shape 34"/>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9" name="Shape 39"/>
          <p:cNvSpPr txBox="1">
            <a:spLocks noGrp="1"/>
          </p:cNvSpPr>
          <p:nvPr>
            <p:ph type="body" idx="1"/>
          </p:nvPr>
        </p:nvSpPr>
        <p:spPr>
          <a:xfrm>
            <a:off x="609600" y="1600201"/>
            <a:ext cx="5384800" cy="4525963"/>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2"/>
          </p:nvPr>
        </p:nvSpPr>
        <p:spPr>
          <a:xfrm>
            <a:off x="6197600" y="1600201"/>
            <a:ext cx="5384800" cy="4525963"/>
          </a:xfrm>
          <a:prstGeom prst="rect">
            <a:avLst/>
          </a:prstGeom>
          <a:noFill/>
          <a:ln>
            <a:noFill/>
          </a:ln>
        </p:spPr>
        <p:txBody>
          <a:bodyPr spcFirstLastPara="1" wrap="square" lIns="91425" tIns="91425" rIns="91425" bIns="91425"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body" idx="1"/>
          </p:nvPr>
        </p:nvSpPr>
        <p:spPr>
          <a:xfrm>
            <a:off x="609600" y="1535113"/>
            <a:ext cx="5386917"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body" idx="2"/>
          </p:nvPr>
        </p:nvSpPr>
        <p:spPr>
          <a:xfrm>
            <a:off x="609600" y="2174875"/>
            <a:ext cx="5386917"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body" idx="3"/>
          </p:nvPr>
        </p:nvSpPr>
        <p:spPr>
          <a:xfrm>
            <a:off x="6193368" y="1535113"/>
            <a:ext cx="5389033" cy="639762"/>
          </a:xfrm>
          <a:prstGeom prst="rect">
            <a:avLst/>
          </a:prstGeom>
          <a:noFill/>
          <a:ln>
            <a:noFill/>
          </a:ln>
        </p:spPr>
        <p:txBody>
          <a:bodyPr spcFirstLastPara="1" wrap="square" lIns="91425" tIns="91425" rIns="91425" bIns="91425"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body" idx="4"/>
          </p:nvPr>
        </p:nvSpPr>
        <p:spPr>
          <a:xfrm>
            <a:off x="6193368" y="2174875"/>
            <a:ext cx="5389033" cy="3951288"/>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50" name="Shape 50"/>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Shape 51"/>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5" name="Shape 55"/>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609601" y="273050"/>
            <a:ext cx="4011084" cy="116205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Shape 60"/>
          <p:cNvSpPr txBox="1">
            <a:spLocks noGrp="1"/>
          </p:cNvSpPr>
          <p:nvPr>
            <p:ph type="body" idx="1"/>
          </p:nvPr>
        </p:nvSpPr>
        <p:spPr>
          <a:xfrm>
            <a:off x="4766733" y="273051"/>
            <a:ext cx="6815667" cy="585311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609601" y="1435101"/>
            <a:ext cx="4011084" cy="4691063"/>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389717" y="4800600"/>
            <a:ext cx="7315200" cy="566738"/>
          </a:xfrm>
          <a:prstGeom prst="rect">
            <a:avLst/>
          </a:prstGeom>
          <a:noFill/>
          <a:ln>
            <a:noFill/>
          </a:ln>
        </p:spPr>
        <p:txBody>
          <a:bodyPr spcFirstLastPara="1" wrap="square" lIns="91425" tIns="91425" rIns="91425" bIns="91425"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Shape 67"/>
          <p:cNvSpPr>
            <a:spLocks noGrp="1"/>
          </p:cNvSpPr>
          <p:nvPr>
            <p:ph type="pic" idx="2"/>
          </p:nvPr>
        </p:nvSpPr>
        <p:spPr>
          <a:xfrm>
            <a:off x="2389717" y="612775"/>
            <a:ext cx="7315200" cy="4114800"/>
          </a:xfrm>
          <a:prstGeom prst="rect">
            <a:avLst/>
          </a:prstGeom>
          <a:noFill/>
          <a:ln>
            <a:noFill/>
          </a:ln>
        </p:spPr>
        <p:txBody>
          <a:bodyPr spcFirstLastPara="1" wrap="square" lIns="91425" tIns="91425" rIns="91425" bIns="91425"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2389717" y="5367338"/>
            <a:ext cx="7315200" cy="804862"/>
          </a:xfrm>
          <a:prstGeom prst="rect">
            <a:avLst/>
          </a:prstGeom>
          <a:noFill/>
          <a:ln>
            <a:noFill/>
          </a:ln>
        </p:spPr>
        <p:txBody>
          <a:bodyPr spcFirstLastPara="1" wrap="square" lIns="91425" tIns="91425" rIns="91425" bIns="91425"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609600" y="274638"/>
            <a:ext cx="10972800" cy="11430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609600" y="1600201"/>
            <a:ext cx="10972800" cy="4525963"/>
          </a:xfrm>
          <a:prstGeom prst="rect">
            <a:avLst/>
          </a:prstGeom>
          <a:noFill/>
          <a:ln>
            <a:noFill/>
          </a:ln>
        </p:spPr>
        <p:txBody>
          <a:bodyPr spcFirstLastPara="1" wrap="square" lIns="91425" tIns="91425" rIns="91425" bIns="91425"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609600" y="6356351"/>
            <a:ext cx="28448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165600" y="6356351"/>
            <a:ext cx="3860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Shape 89"/>
          <p:cNvSpPr txBox="1">
            <a:spLocks noGrp="1"/>
          </p:cNvSpPr>
          <p:nvPr>
            <p:ph type="body" idx="1"/>
          </p:nvPr>
        </p:nvSpPr>
        <p:spPr>
          <a:xfrm>
            <a:off x="0" y="4060371"/>
            <a:ext cx="12192000" cy="2543867"/>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4800"/>
              <a:buFont typeface="Arial"/>
              <a:buNone/>
            </a:pPr>
            <a:r>
              <a:rPr lang="en-US" sz="4800" b="0" i="0" u="sng" strike="noStrike" cap="none">
                <a:solidFill>
                  <a:schemeClr val="lt1"/>
                </a:solidFill>
                <a:latin typeface="Cambria"/>
                <a:ea typeface="Cambria"/>
                <a:cs typeface="Cambria"/>
                <a:sym typeface="Cambria"/>
              </a:rPr>
              <a:t>Mimicking Wildfire Regimes to Improve Sagebrush Habitat in Eastern Nevada</a:t>
            </a:r>
            <a:endParaRPr/>
          </a:p>
          <a:p>
            <a:pPr marL="0" marR="0" lvl="0" indent="0" algn="ctr" rtl="0">
              <a:lnSpc>
                <a:spcPct val="90000"/>
              </a:lnSpc>
              <a:spcBef>
                <a:spcPts val="640"/>
              </a:spcBef>
              <a:spcAft>
                <a:spcPts val="0"/>
              </a:spcAft>
              <a:buClr>
                <a:schemeClr val="dk1"/>
              </a:buClr>
              <a:buSzPts val="3200"/>
              <a:buFont typeface="Arial"/>
              <a:buNone/>
            </a:pPr>
            <a:endParaRPr sz="3200" b="0" i="0" u="sng" strike="noStrike" cap="none">
              <a:solidFill>
                <a:schemeClr val="lt1"/>
              </a:solidFill>
              <a:latin typeface="Cambria"/>
              <a:ea typeface="Cambria"/>
              <a:cs typeface="Cambria"/>
              <a:sym typeface="Cambria"/>
            </a:endParaRPr>
          </a:p>
          <a:p>
            <a:pPr marL="0" marR="0" lvl="0" indent="0" algn="ctr" rtl="0">
              <a:lnSpc>
                <a:spcPct val="90000"/>
              </a:lnSpc>
              <a:spcBef>
                <a:spcPts val="480"/>
              </a:spcBef>
              <a:spcAft>
                <a:spcPts val="0"/>
              </a:spcAft>
              <a:buClr>
                <a:schemeClr val="lt1"/>
              </a:buClr>
              <a:buSzPts val="2400"/>
              <a:buFont typeface="Arial"/>
              <a:buNone/>
            </a:pPr>
            <a:r>
              <a:rPr lang="en-US" sz="2400" b="0" i="0" u="none" strike="noStrike" cap="none">
                <a:solidFill>
                  <a:schemeClr val="lt1"/>
                </a:solidFill>
                <a:latin typeface="Cambria"/>
                <a:ea typeface="Cambria"/>
                <a:cs typeface="Cambria"/>
                <a:sym typeface="Cambria"/>
              </a:rPr>
              <a:t>Kyndal Olin, Nelson Stauffer &amp; Alex Traynor</a:t>
            </a:r>
            <a:endParaRPr/>
          </a:p>
          <a:p>
            <a:pPr marL="0" marR="0" lvl="0" indent="0" algn="ctr" rtl="0">
              <a:lnSpc>
                <a:spcPct val="90000"/>
              </a:lnSpc>
              <a:spcBef>
                <a:spcPts val="880"/>
              </a:spcBef>
              <a:spcAft>
                <a:spcPts val="0"/>
              </a:spcAft>
              <a:buClr>
                <a:schemeClr val="dk1"/>
              </a:buClr>
              <a:buSzPts val="4400"/>
              <a:buFont typeface="Arial"/>
              <a:buNone/>
            </a:pPr>
            <a:endParaRPr sz="4400" b="0" i="0" u="sng" strike="noStrike" cap="none">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mt="35000"/>
          </a:blip>
          <a:stretch>
            <a:fillRect/>
          </a:stretch>
        </a:blipFill>
        <a:effectLst/>
      </p:bgPr>
    </p:bg>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70C0"/>
              </a:buClr>
              <a:buSzPts val="4400"/>
              <a:buFont typeface="Calibri"/>
              <a:buNone/>
            </a:pPr>
            <a:r>
              <a:rPr lang="en-US" b="1">
                <a:solidFill>
                  <a:srgbClr val="0070C0"/>
                </a:solidFill>
              </a:rPr>
              <a:t>Benchmarks</a:t>
            </a:r>
            <a:endParaRPr/>
          </a:p>
        </p:txBody>
      </p:sp>
      <p:graphicFrame>
        <p:nvGraphicFramePr>
          <p:cNvPr id="189" name="Shape 189"/>
          <p:cNvGraphicFramePr/>
          <p:nvPr/>
        </p:nvGraphicFramePr>
        <p:xfrm>
          <a:off x="509600" y="1315800"/>
          <a:ext cx="11072800" cy="5274680"/>
        </p:xfrm>
        <a:graphic>
          <a:graphicData uri="http://schemas.openxmlformats.org/drawingml/2006/table">
            <a:tbl>
              <a:tblPr>
                <a:noFill/>
                <a:tableStyleId>{27EF0482-F0D7-4F05-88E8-2B0AC2010562}</a:tableStyleId>
              </a:tblPr>
              <a:tblGrid>
                <a:gridCol w="4254925">
                  <a:extLst>
                    <a:ext uri="{9D8B030D-6E8A-4147-A177-3AD203B41FA5}">
                      <a16:colId xmlns:a16="http://schemas.microsoft.com/office/drawing/2014/main" val="20000"/>
                    </a:ext>
                  </a:extLst>
                </a:gridCol>
                <a:gridCol w="1638675">
                  <a:extLst>
                    <a:ext uri="{9D8B030D-6E8A-4147-A177-3AD203B41FA5}">
                      <a16:colId xmlns:a16="http://schemas.microsoft.com/office/drawing/2014/main" val="20001"/>
                    </a:ext>
                  </a:extLst>
                </a:gridCol>
                <a:gridCol w="2411000">
                  <a:extLst>
                    <a:ext uri="{9D8B030D-6E8A-4147-A177-3AD203B41FA5}">
                      <a16:colId xmlns:a16="http://schemas.microsoft.com/office/drawing/2014/main" val="20002"/>
                    </a:ext>
                  </a:extLst>
                </a:gridCol>
                <a:gridCol w="2768200">
                  <a:extLst>
                    <a:ext uri="{9D8B030D-6E8A-4147-A177-3AD203B41FA5}">
                      <a16:colId xmlns:a16="http://schemas.microsoft.com/office/drawing/2014/main" val="20003"/>
                    </a:ext>
                  </a:extLst>
                </a:gridCol>
              </a:tblGrid>
              <a:tr h="635300">
                <a:tc>
                  <a:txBody>
                    <a:bodyPr/>
                    <a:lstStyle/>
                    <a:p>
                      <a:pPr marL="0" lvl="0" indent="0" rtl="0">
                        <a:spcBef>
                          <a:spcPts val="0"/>
                        </a:spcBef>
                        <a:spcAft>
                          <a:spcPts val="0"/>
                        </a:spcAft>
                        <a:buNone/>
                      </a:pPr>
                      <a:r>
                        <a:rPr lang="en-US" sz="1800" b="1">
                          <a:latin typeface="Helvetica Neue"/>
                          <a:ea typeface="Helvetica Neue"/>
                          <a:cs typeface="Helvetica Neue"/>
                          <a:sym typeface="Helvetica Neue"/>
                        </a:rPr>
                        <a:t>Indicator</a:t>
                      </a:r>
                      <a:endParaRPr sz="1800" b="1">
                        <a:latin typeface="Helvetica Neue"/>
                        <a:ea typeface="Helvetica Neue"/>
                        <a:cs typeface="Helvetica Neue"/>
                        <a:sym typeface="Helvetica Neue"/>
                      </a:endParaRPr>
                    </a:p>
                  </a:txBody>
                  <a:tcPr marL="63500" marR="63500" marT="63500" marB="635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b="1">
                          <a:latin typeface="Helvetica Neue"/>
                          <a:ea typeface="Helvetica Neue"/>
                          <a:cs typeface="Helvetica Neue"/>
                          <a:sym typeface="Helvetica Neue"/>
                        </a:rPr>
                        <a:t>Precipitation Regime</a:t>
                      </a:r>
                      <a:endParaRPr sz="1800" b="1">
                        <a:latin typeface="Helvetica Neue"/>
                        <a:ea typeface="Helvetica Neue"/>
                        <a:cs typeface="Helvetica Neue"/>
                        <a:sym typeface="Helvetica Neue"/>
                      </a:endParaRPr>
                    </a:p>
                  </a:txBody>
                  <a:tcPr marL="63500" marR="63500" marT="63500" marB="635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b="1">
                          <a:latin typeface="Helvetica Neue"/>
                          <a:ea typeface="Helvetica Neue"/>
                          <a:cs typeface="Helvetica Neue"/>
                          <a:sym typeface="Helvetica Neue"/>
                        </a:rPr>
                        <a:t>Season of Sage-Grouse Use</a:t>
                      </a:r>
                      <a:endParaRPr sz="1800" b="1">
                        <a:latin typeface="Helvetica Neue"/>
                        <a:ea typeface="Helvetica Neue"/>
                        <a:cs typeface="Helvetica Neue"/>
                        <a:sym typeface="Helvetica Neue"/>
                      </a:endParaRPr>
                    </a:p>
                  </a:txBody>
                  <a:tcPr marL="63500" marR="63500" marT="63500" marB="635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b="1">
                          <a:latin typeface="Helvetica Neue"/>
                          <a:ea typeface="Helvetica Neue"/>
                          <a:cs typeface="Helvetica Neue"/>
                          <a:sym typeface="Helvetica Neue"/>
                        </a:rPr>
                        <a:t>Acceptable Range</a:t>
                      </a:r>
                      <a:endParaRPr sz="1800" b="1">
                        <a:latin typeface="Helvetica Neue"/>
                        <a:ea typeface="Helvetica Neue"/>
                        <a:cs typeface="Helvetica Neue"/>
                        <a:sym typeface="Helvetica Neue"/>
                      </a:endParaRPr>
                    </a:p>
                  </a:txBody>
                  <a:tcPr marL="63500" marR="63500" marT="63500" marB="635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03500">
                <a:tc>
                  <a:txBody>
                    <a:bodyPr/>
                    <a:lstStyle/>
                    <a:p>
                      <a:pPr marL="0" lvl="0" indent="0" rtl="0">
                        <a:spcBef>
                          <a:spcPts val="0"/>
                        </a:spcBef>
                        <a:spcAft>
                          <a:spcPts val="0"/>
                        </a:spcAft>
                        <a:buNone/>
                      </a:pPr>
                      <a:r>
                        <a:rPr lang="en-US" sz="1800">
                          <a:latin typeface="Helvetica Neue"/>
                          <a:ea typeface="Helvetica Neue"/>
                          <a:cs typeface="Helvetica Neue"/>
                          <a:sym typeface="Helvetica Neue"/>
                        </a:rPr>
                        <a:t>Non-invasive Tree Cover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Arid</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Any</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0% &lt;= X &lt;= 1.5%</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03500">
                <a:tc>
                  <a:txBody>
                    <a:bodyPr/>
                    <a:lstStyle/>
                    <a:p>
                      <a:pPr marL="0" lvl="0" indent="0" rtl="0">
                        <a:spcBef>
                          <a:spcPts val="0"/>
                        </a:spcBef>
                        <a:spcAft>
                          <a:spcPts val="0"/>
                        </a:spcAft>
                        <a:buNone/>
                      </a:pPr>
                      <a:r>
                        <a:rPr lang="en-US" sz="1800">
                          <a:latin typeface="Helvetica Neue"/>
                          <a:ea typeface="Helvetica Neue"/>
                          <a:cs typeface="Helvetica Neue"/>
                          <a:sym typeface="Helvetica Neue"/>
                        </a:rPr>
                        <a:t>Invasive Annual Grass Cover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Arid</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Any</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0% &lt;= X &lt;= 5%</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03500">
                <a:tc>
                  <a:txBody>
                    <a:bodyPr/>
                    <a:lstStyle/>
                    <a:p>
                      <a:pPr marL="0" lvl="0" indent="0" rtl="0">
                        <a:spcBef>
                          <a:spcPts val="0"/>
                        </a:spcBef>
                        <a:spcAft>
                          <a:spcPts val="0"/>
                        </a:spcAft>
                        <a:buNone/>
                      </a:pPr>
                      <a:r>
                        <a:rPr lang="en-US" sz="1800">
                          <a:latin typeface="Helvetica Neue"/>
                          <a:ea typeface="Helvetica Neue"/>
                          <a:cs typeface="Helvetica Neue"/>
                          <a:sym typeface="Helvetica Neue"/>
                        </a:rPr>
                        <a:t>Sagebrush Cover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Any</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Spring</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20% &lt;= X &lt;= 100%</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35300">
                <a:tc>
                  <a:txBody>
                    <a:bodyPr/>
                    <a:lstStyle/>
                    <a:p>
                      <a:pPr marL="0" lvl="0" indent="0" rtl="0">
                        <a:spcBef>
                          <a:spcPts val="0"/>
                        </a:spcBef>
                        <a:spcAft>
                          <a:spcPts val="0"/>
                        </a:spcAft>
                        <a:buNone/>
                      </a:pPr>
                      <a:r>
                        <a:rPr lang="en-US" sz="1800">
                          <a:latin typeface="Helvetica Neue"/>
                          <a:ea typeface="Helvetica Neue"/>
                          <a:cs typeface="Helvetica Neue"/>
                          <a:sym typeface="Helvetica Neue"/>
                        </a:rPr>
                        <a:t>Non-invasive Perennial Grass Cover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Any</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Spring</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10% &lt;= X &lt;= 100%</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403500">
                <a:tc>
                  <a:txBody>
                    <a:bodyPr/>
                    <a:lstStyle/>
                    <a:p>
                      <a:pPr marL="0" lvl="0" indent="0" rtl="0">
                        <a:spcBef>
                          <a:spcPts val="0"/>
                        </a:spcBef>
                        <a:spcAft>
                          <a:spcPts val="0"/>
                        </a:spcAft>
                        <a:buNone/>
                      </a:pPr>
                      <a:r>
                        <a:rPr lang="en-US" sz="1800">
                          <a:latin typeface="Helvetica Neue"/>
                          <a:ea typeface="Helvetica Neue"/>
                          <a:cs typeface="Helvetica Neue"/>
                          <a:sym typeface="Helvetica Neue"/>
                        </a:rPr>
                        <a:t>Non-invasive Shrub Cover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Any</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Spring</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30% &lt;= X &lt;= 100%</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635300">
                <a:tc>
                  <a:txBody>
                    <a:bodyPr/>
                    <a:lstStyle/>
                    <a:p>
                      <a:pPr marL="0" lvl="0" indent="0" rtl="0">
                        <a:spcBef>
                          <a:spcPts val="0"/>
                        </a:spcBef>
                        <a:spcAft>
                          <a:spcPts val="0"/>
                        </a:spcAft>
                        <a:buNone/>
                      </a:pPr>
                      <a:r>
                        <a:rPr lang="en-US" sz="1800">
                          <a:latin typeface="Helvetica Neue"/>
                          <a:ea typeface="Helvetica Neue"/>
                          <a:cs typeface="Helvetica Neue"/>
                          <a:sym typeface="Helvetica Neue"/>
                        </a:rPr>
                        <a:t>Non-invasive Perennial Forb/Grass Cover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Any</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Summer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15% &lt; X &lt;= 100%</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635300">
                <a:tc>
                  <a:txBody>
                    <a:bodyPr/>
                    <a:lstStyle/>
                    <a:p>
                      <a:pPr marL="0" lvl="0" indent="0" rtl="0">
                        <a:spcBef>
                          <a:spcPts val="0"/>
                        </a:spcBef>
                        <a:spcAft>
                          <a:spcPts val="0"/>
                        </a:spcAft>
                        <a:buNone/>
                      </a:pPr>
                      <a:r>
                        <a:rPr lang="en-US" sz="1800">
                          <a:latin typeface="Helvetica Neue"/>
                          <a:ea typeface="Helvetica Neue"/>
                          <a:cs typeface="Helvetica Neue"/>
                          <a:sym typeface="Helvetica Neue"/>
                        </a:rPr>
                        <a:t>Non-invasive Perennial Forb Cover </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Arid</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Summer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5% &lt;= X &lt;= 100%</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635300">
                <a:tc>
                  <a:txBody>
                    <a:bodyPr/>
                    <a:lstStyle/>
                    <a:p>
                      <a:pPr marL="0" lvl="0" indent="0" rtl="0">
                        <a:spcBef>
                          <a:spcPts val="0"/>
                        </a:spcBef>
                        <a:spcAft>
                          <a:spcPts val="0"/>
                        </a:spcAft>
                        <a:buNone/>
                      </a:pPr>
                      <a:r>
                        <a:rPr lang="en-US" sz="1800">
                          <a:latin typeface="Helvetica Neue"/>
                          <a:ea typeface="Helvetica Neue"/>
                          <a:cs typeface="Helvetica Neue"/>
                          <a:sym typeface="Helvetica Neue"/>
                        </a:rPr>
                        <a:t>Non-invasive Perennial Forb Cover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Mesic</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Summer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15% &lt;= X &lt;= 100%</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r h="403500">
                <a:tc>
                  <a:txBody>
                    <a:bodyPr/>
                    <a:lstStyle/>
                    <a:p>
                      <a:pPr marL="0" lvl="0" indent="0" rtl="0">
                        <a:spcBef>
                          <a:spcPts val="0"/>
                        </a:spcBef>
                        <a:spcAft>
                          <a:spcPts val="0"/>
                        </a:spcAft>
                        <a:buNone/>
                      </a:pPr>
                      <a:r>
                        <a:rPr lang="en-US" sz="1800">
                          <a:latin typeface="Helvetica Neue"/>
                          <a:ea typeface="Helvetica Neue"/>
                          <a:cs typeface="Helvetica Neue"/>
                          <a:sym typeface="Helvetica Neue"/>
                        </a:rPr>
                        <a:t>Sagebrush Cover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Arid</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Summer</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tc>
                  <a:txBody>
                    <a:bodyPr/>
                    <a:lstStyle/>
                    <a:p>
                      <a:pPr marL="0" lvl="0" indent="0" algn="r" rtl="0">
                        <a:spcBef>
                          <a:spcPts val="0"/>
                        </a:spcBef>
                        <a:spcAft>
                          <a:spcPts val="0"/>
                        </a:spcAft>
                        <a:buNone/>
                      </a:pPr>
                      <a:r>
                        <a:rPr lang="en-US" sz="1800">
                          <a:latin typeface="Helvetica Neue"/>
                          <a:ea typeface="Helvetica Neue"/>
                          <a:cs typeface="Helvetica Neue"/>
                          <a:sym typeface="Helvetica Neue"/>
                        </a:rPr>
                        <a:t>10% &lt;= X &lt;= 25%</a:t>
                      </a:r>
                      <a:endParaRPr sz="1800">
                        <a:latin typeface="Helvetica Neue"/>
                        <a:ea typeface="Helvetica Neue"/>
                        <a:cs typeface="Helvetica Neue"/>
                        <a:sym typeface="Helvetica Neue"/>
                      </a:endParaRPr>
                    </a:p>
                  </a:txBody>
                  <a:tcPr marL="63500" marR="63500" marT="63500" marB="6350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mt="35000"/>
          </a:blip>
          <a:stretch>
            <a:fillRect/>
          </a:stretch>
        </a:blipFill>
        <a:effectLst/>
      </p:bgPr>
    </p:bg>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609600" y="274638"/>
            <a:ext cx="10972799" cy="1143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rgbClr val="0070C0"/>
              </a:buClr>
              <a:buSzPts val="4400"/>
              <a:buFont typeface="Calibri"/>
              <a:buNone/>
            </a:pPr>
            <a:r>
              <a:rPr lang="en-US" b="1">
                <a:solidFill>
                  <a:srgbClr val="0070C0"/>
                </a:solidFill>
              </a:rPr>
              <a:t>Data Analysis</a:t>
            </a:r>
            <a:endParaRPr b="1">
              <a:solidFill>
                <a:srgbClr val="0070C0"/>
              </a:solidFill>
            </a:endParaRPr>
          </a:p>
        </p:txBody>
      </p:sp>
      <p:sp>
        <p:nvSpPr>
          <p:cNvPr id="195" name="Shape 195"/>
          <p:cNvSpPr txBox="1">
            <a:spLocks noGrp="1"/>
          </p:cNvSpPr>
          <p:nvPr>
            <p:ph type="body" idx="1"/>
          </p:nvPr>
        </p:nvSpPr>
        <p:spPr>
          <a:xfrm>
            <a:off x="516053" y="1664230"/>
            <a:ext cx="10972800" cy="4526100"/>
          </a:xfrm>
          <a:prstGeom prst="rect">
            <a:avLst/>
          </a:prstGeom>
          <a:noFill/>
          <a:ln>
            <a:noFill/>
          </a:ln>
        </p:spPr>
        <p:txBody>
          <a:bodyPr spcFirstLastPara="1" wrap="square" lIns="91425" tIns="45700" rIns="91425" bIns="45700" anchor="t" anchorCtr="0">
            <a:noAutofit/>
          </a:bodyPr>
          <a:lstStyle/>
          <a:p>
            <a:pPr marL="457200" marR="0" lvl="0" indent="-431800" algn="l" rtl="0">
              <a:spcBef>
                <a:spcPts val="0"/>
              </a:spcBef>
              <a:spcAft>
                <a:spcPts val="0"/>
              </a:spcAft>
              <a:buSzPts val="3200"/>
              <a:buChar char="•"/>
            </a:pPr>
            <a:r>
              <a:rPr lang="en-US" sz="2800" dirty="0">
                <a:latin typeface="Calibri" panose="020F0502020204030204" pitchFamily="34" charset="0"/>
                <a:cs typeface="Calibri" panose="020F0502020204030204" pitchFamily="34" charset="0"/>
              </a:rPr>
              <a:t>Classified plots into season (spring, summer)</a:t>
            </a:r>
            <a:endParaRPr sz="28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2800" dirty="0">
              <a:latin typeface="Calibri" panose="020F0502020204030204" pitchFamily="34" charset="0"/>
              <a:cs typeface="Calibri" panose="020F0502020204030204" pitchFamily="34" charset="0"/>
            </a:endParaRPr>
          </a:p>
          <a:p>
            <a:pPr marL="457200" marR="0" lvl="0" indent="-431800" algn="l" rtl="0">
              <a:spcBef>
                <a:spcPts val="0"/>
              </a:spcBef>
              <a:spcAft>
                <a:spcPts val="0"/>
              </a:spcAft>
              <a:buSzPts val="3200"/>
              <a:buChar char="•"/>
            </a:pPr>
            <a:r>
              <a:rPr lang="en-US" sz="2800" dirty="0">
                <a:latin typeface="Calibri" panose="020F0502020204030204" pitchFamily="34" charset="0"/>
                <a:cs typeface="Calibri" panose="020F0502020204030204" pitchFamily="34" charset="0"/>
              </a:rPr>
              <a:t>Looked at climate data from PRISM to classify precipitation regime </a:t>
            </a:r>
            <a:endParaRPr sz="28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2800" dirty="0">
              <a:latin typeface="Calibri" panose="020F0502020204030204" pitchFamily="34" charset="0"/>
              <a:cs typeface="Calibri" panose="020F0502020204030204" pitchFamily="34" charset="0"/>
            </a:endParaRPr>
          </a:p>
          <a:p>
            <a:pPr marL="457200" marR="0" lvl="0" indent="-431800" algn="l" rtl="0">
              <a:spcBef>
                <a:spcPts val="0"/>
              </a:spcBef>
              <a:spcAft>
                <a:spcPts val="0"/>
              </a:spcAft>
              <a:buSzPts val="3200"/>
              <a:buChar char="•"/>
            </a:pPr>
            <a:r>
              <a:rPr lang="en-US" sz="2800" dirty="0">
                <a:latin typeface="Calibri" panose="020F0502020204030204" pitchFamily="34" charset="0"/>
                <a:cs typeface="Calibri" panose="020F0502020204030204" pitchFamily="34" charset="0"/>
              </a:rPr>
              <a:t>Compared pre-treatment to post treatment data</a:t>
            </a:r>
            <a:endParaRPr sz="28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2800" dirty="0">
              <a:latin typeface="Calibri" panose="020F0502020204030204" pitchFamily="34" charset="0"/>
              <a:cs typeface="Calibri" panose="020F0502020204030204" pitchFamily="34" charset="0"/>
            </a:endParaRPr>
          </a:p>
          <a:p>
            <a:pPr marL="457200" marR="0" lvl="0" indent="-431800" algn="l" rtl="0">
              <a:spcBef>
                <a:spcPts val="0"/>
              </a:spcBef>
              <a:spcAft>
                <a:spcPts val="0"/>
              </a:spcAft>
              <a:buSzPts val="3200"/>
              <a:buChar char="•"/>
            </a:pPr>
            <a:r>
              <a:rPr lang="en-US" sz="2800" dirty="0">
                <a:latin typeface="Calibri" panose="020F0502020204030204" pitchFamily="34" charset="0"/>
                <a:cs typeface="Calibri" panose="020F0502020204030204" pitchFamily="34" charset="0"/>
              </a:rPr>
              <a:t>Compared treatments to controls</a:t>
            </a:r>
            <a:endParaRPr sz="28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2800" dirty="0">
              <a:latin typeface="Calibri" panose="020F0502020204030204" pitchFamily="34" charset="0"/>
              <a:cs typeface="Calibri" panose="020F0502020204030204" pitchFamily="34" charset="0"/>
            </a:endParaRPr>
          </a:p>
          <a:p>
            <a:pPr marL="457200" marR="0" lvl="0" indent="-431800" algn="l" rtl="0">
              <a:spcBef>
                <a:spcPts val="0"/>
              </a:spcBef>
              <a:spcAft>
                <a:spcPts val="0"/>
              </a:spcAft>
              <a:buSzPts val="3200"/>
              <a:buChar char="•"/>
            </a:pPr>
            <a:r>
              <a:rPr lang="en-US" sz="2800" dirty="0">
                <a:latin typeface="Calibri" panose="020F0502020204030204" pitchFamily="34" charset="0"/>
                <a:cs typeface="Calibri" panose="020F0502020204030204" pitchFamily="34" charset="0"/>
              </a:rPr>
              <a:t>Calculated if benchmarks were met or not for each plot</a:t>
            </a:r>
            <a:endParaRPr sz="2800" dirty="0">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609600" y="957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70C0"/>
              </a:buClr>
              <a:buSzPts val="4400"/>
              <a:buFont typeface="Calibri"/>
              <a:buNone/>
            </a:pPr>
            <a:r>
              <a:rPr lang="en-US" sz="4400" b="1" i="0" u="none" strike="noStrike" cap="none">
                <a:solidFill>
                  <a:srgbClr val="0070C0"/>
                </a:solidFill>
                <a:latin typeface="Calibri"/>
                <a:ea typeface="Calibri"/>
                <a:cs typeface="Calibri"/>
                <a:sym typeface="Calibri"/>
              </a:rPr>
              <a:t>Results</a:t>
            </a:r>
            <a:endParaRPr sz="4400" b="0" i="0" u="none" strike="noStrike" cap="none">
              <a:solidFill>
                <a:srgbClr val="0070C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6"/>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Shape 221"/>
          <p:cNvPicPr preferRelativeResize="0"/>
          <p:nvPr/>
        </p:nvPicPr>
        <p:blipFill>
          <a:blip r:embed="rId3">
            <a:alphaModFix/>
          </a:blip>
          <a:stretch>
            <a:fillRect/>
          </a:stretch>
        </p:blipFill>
        <p:spPr>
          <a:xfrm>
            <a:off x="0" y="424210"/>
            <a:ext cx="12191996" cy="61753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Shape 227"/>
          <p:cNvPicPr preferRelativeResize="0"/>
          <p:nvPr/>
        </p:nvPicPr>
        <p:blipFill rotWithShape="1">
          <a:blip r:embed="rId3">
            <a:alphaModFix/>
          </a:blip>
          <a:srcRect l="2670" t="4777" r="10891" b="26583"/>
          <a:stretch/>
        </p:blipFill>
        <p:spPr>
          <a:xfrm>
            <a:off x="5903825" y="162262"/>
            <a:ext cx="5794074" cy="6533478"/>
          </a:xfrm>
          <a:prstGeom prst="rect">
            <a:avLst/>
          </a:prstGeom>
          <a:noFill/>
          <a:ln>
            <a:noFill/>
          </a:ln>
        </p:spPr>
      </p:pic>
      <p:sp>
        <p:nvSpPr>
          <p:cNvPr id="228" name="Shape 228"/>
          <p:cNvSpPr txBox="1"/>
          <p:nvPr/>
        </p:nvSpPr>
        <p:spPr>
          <a:xfrm>
            <a:off x="596450" y="616225"/>
            <a:ext cx="4969500" cy="14511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3600">
                <a:solidFill>
                  <a:srgbClr val="0070C0"/>
                </a:solidFill>
                <a:latin typeface="Calibri"/>
                <a:ea typeface="Calibri"/>
                <a:cs typeface="Calibri"/>
                <a:sym typeface="Calibri"/>
              </a:rPr>
              <a:t>Spatial pattern of benchmark success</a:t>
            </a:r>
            <a:endParaRPr sz="3600">
              <a:solidFill>
                <a:srgbClr val="0070C0"/>
              </a:solidFill>
              <a:latin typeface="Calibri"/>
              <a:ea typeface="Calibri"/>
              <a:cs typeface="Calibri"/>
              <a:sym typeface="Calibri"/>
            </a:endParaRPr>
          </a:p>
        </p:txBody>
      </p:sp>
      <p:sp>
        <p:nvSpPr>
          <p:cNvPr id="229" name="Shape 229"/>
          <p:cNvSpPr txBox="1"/>
          <p:nvPr/>
        </p:nvSpPr>
        <p:spPr>
          <a:xfrm>
            <a:off x="695750" y="2512275"/>
            <a:ext cx="4870200" cy="3637800"/>
          </a:xfrm>
          <a:prstGeom prst="rect">
            <a:avLst/>
          </a:prstGeom>
          <a:noFill/>
          <a:ln>
            <a:noFill/>
          </a:ln>
        </p:spPr>
        <p:txBody>
          <a:bodyPr spcFirstLastPara="1" wrap="square" lIns="91425" tIns="91425" rIns="91425" bIns="91425" anchor="t" anchorCtr="0">
            <a:noAutofit/>
          </a:bodyPr>
          <a:lstStyle/>
          <a:p>
            <a:pPr marL="457200" lvl="0" indent="-381000" rtl="0">
              <a:spcBef>
                <a:spcPts val="0"/>
              </a:spcBef>
              <a:spcAft>
                <a:spcPts val="0"/>
              </a:spcAft>
              <a:buSzPts val="2400"/>
              <a:buFont typeface="Calibri"/>
              <a:buChar char="●"/>
            </a:pPr>
            <a:r>
              <a:rPr lang="en-US" sz="2400">
                <a:latin typeface="Calibri"/>
                <a:ea typeface="Calibri"/>
                <a:cs typeface="Calibri"/>
                <a:sym typeface="Calibri"/>
              </a:rPr>
              <a:t>Proportion of plots which had ‘acceptable’ rates of benchmark success</a:t>
            </a:r>
            <a:endParaRPr sz="2400">
              <a:latin typeface="Calibri"/>
              <a:ea typeface="Calibri"/>
              <a:cs typeface="Calibri"/>
              <a:sym typeface="Calibri"/>
            </a:endParaRPr>
          </a:p>
          <a:p>
            <a:pPr marL="0" lvl="0" indent="0" rtl="0">
              <a:spcBef>
                <a:spcPts val="0"/>
              </a:spcBef>
              <a:spcAft>
                <a:spcPts val="0"/>
              </a:spcAft>
              <a:buNone/>
            </a:pPr>
            <a:endParaRPr sz="2400">
              <a:latin typeface="Calibri"/>
              <a:ea typeface="Calibri"/>
              <a:cs typeface="Calibri"/>
              <a:sym typeface="Calibri"/>
            </a:endParaRPr>
          </a:p>
          <a:p>
            <a:pPr marL="457200" lvl="0" indent="-381000">
              <a:spcBef>
                <a:spcPts val="0"/>
              </a:spcBef>
              <a:spcAft>
                <a:spcPts val="0"/>
              </a:spcAft>
              <a:buSzPts val="2400"/>
              <a:buFont typeface="Calibri"/>
              <a:buChar char="●"/>
            </a:pPr>
            <a:r>
              <a:rPr lang="en-US" sz="2400">
                <a:latin typeface="Calibri"/>
                <a:ea typeface="Calibri"/>
                <a:cs typeface="Calibri"/>
                <a:sym typeface="Calibri"/>
              </a:rPr>
              <a:t>Treatments in the northwest were the least successful</a:t>
            </a:r>
            <a:endParaRPr sz="24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mt="35000"/>
          </a:blip>
          <a:stretch>
            <a:fillRect/>
          </a:stretch>
        </a:blipFill>
        <a:effectLst/>
      </p:bgPr>
    </p:bg>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609600" y="0"/>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70C0"/>
              </a:buClr>
              <a:buSzPts val="4400"/>
              <a:buFont typeface="Calibri"/>
              <a:buNone/>
            </a:pPr>
            <a:r>
              <a:rPr lang="en-US" sz="4400" b="1" i="0" u="none" strike="noStrike" cap="none" dirty="0">
                <a:solidFill>
                  <a:srgbClr val="0070C0"/>
                </a:solidFill>
                <a:latin typeface="Calibri"/>
                <a:ea typeface="Calibri"/>
                <a:cs typeface="Calibri"/>
                <a:sym typeface="Calibri"/>
              </a:rPr>
              <a:t>Conclusions and Management Implications</a:t>
            </a:r>
            <a:endParaRPr dirty="0"/>
          </a:p>
        </p:txBody>
      </p:sp>
      <p:sp>
        <p:nvSpPr>
          <p:cNvPr id="236" name="Shape 23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457200" marR="0" lvl="0" indent="-431800" algn="l" rtl="0">
              <a:spcBef>
                <a:spcPts val="0"/>
              </a:spcBef>
              <a:spcAft>
                <a:spcPts val="0"/>
              </a:spcAft>
              <a:buClr>
                <a:schemeClr val="dk1"/>
              </a:buClr>
              <a:buSzPts val="3200"/>
              <a:buFont typeface="Calibri"/>
              <a:buChar char="●"/>
            </a:pPr>
            <a:r>
              <a:rPr lang="en-US" sz="2800" dirty="0"/>
              <a:t>Both treatment approaches appeared to increase the number of indicators meeting management goals</a:t>
            </a:r>
            <a:endParaRPr sz="2800" dirty="0"/>
          </a:p>
          <a:p>
            <a:pPr marL="0" marR="0" lvl="0" indent="0" algn="l" rtl="0">
              <a:spcBef>
                <a:spcPts val="0"/>
              </a:spcBef>
              <a:spcAft>
                <a:spcPts val="0"/>
              </a:spcAft>
              <a:buNone/>
            </a:pPr>
            <a:endParaRPr sz="2800" dirty="0"/>
          </a:p>
          <a:p>
            <a:pPr marL="457200" marR="0" lvl="0" indent="-431800" algn="l" rtl="0">
              <a:spcBef>
                <a:spcPts val="0"/>
              </a:spcBef>
              <a:spcAft>
                <a:spcPts val="0"/>
              </a:spcAft>
              <a:buClr>
                <a:schemeClr val="dk1"/>
              </a:buClr>
              <a:buSzPts val="3200"/>
              <a:buFont typeface="Calibri"/>
              <a:buChar char="●"/>
            </a:pPr>
            <a:r>
              <a:rPr lang="en-US" sz="2800" dirty="0"/>
              <a:t>There may be differential effects in the undesirable side effects in the treatment methods</a:t>
            </a:r>
            <a:endParaRPr sz="2800" dirty="0"/>
          </a:p>
          <a:p>
            <a:pPr marL="0" marR="0" lvl="0" indent="0" algn="l" rtl="0">
              <a:spcBef>
                <a:spcPts val="0"/>
              </a:spcBef>
              <a:spcAft>
                <a:spcPts val="0"/>
              </a:spcAft>
              <a:buNone/>
            </a:pPr>
            <a:endParaRPr sz="2800" dirty="0"/>
          </a:p>
          <a:p>
            <a:pPr marL="457200" marR="0" lvl="0" indent="-431800" algn="l" rtl="0">
              <a:spcBef>
                <a:spcPts val="0"/>
              </a:spcBef>
              <a:spcAft>
                <a:spcPts val="0"/>
              </a:spcAft>
              <a:buSzPts val="3200"/>
              <a:buChar char="●"/>
            </a:pPr>
            <a:r>
              <a:rPr lang="en-US" sz="2800" dirty="0"/>
              <a:t>Although both treatments were successful, examining the process of deciding which treatment approach to use at a given location may lead to better management decisions</a:t>
            </a:r>
            <a:endParaRPr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6335486" y="3762421"/>
            <a:ext cx="5704114" cy="1143000"/>
          </a:xfrm>
        </p:spPr>
        <p:txBody>
          <a:bodyPr/>
          <a:lstStyle/>
          <a:p>
            <a:pPr lvl="0"/>
            <a:r>
              <a:rPr lang="en-US" dirty="0">
                <a:sym typeface="Calibri"/>
              </a:rPr>
              <a:t>Any Questions?</a:t>
            </a:r>
            <a:endParaRPr lang="en-US" dirty="0"/>
          </a:p>
        </p:txBody>
      </p:sp>
      <p:pic>
        <p:nvPicPr>
          <p:cNvPr id="9" name="Picture 2" descr="https://media.giphy.com/media/Rel9mLzd3krqM8t2wX/giphy.gif">
            <a:extLst>
              <a:ext uri="{FF2B5EF4-FFF2-40B4-BE49-F238E27FC236}">
                <a16:creationId xmlns:a16="http://schemas.microsoft.com/office/drawing/2014/main" id="{2D2CFFBE-E8F1-4351-9B06-BB0097ADC2C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79417" y="2429692"/>
            <a:ext cx="5388268" cy="3030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mt="35000"/>
          </a:blip>
          <a:stretch>
            <a:fillRect/>
          </a:stretch>
        </a:blipFill>
        <a:effectLst/>
      </p:bgPr>
    </p:bg>
    <p:spTree>
      <p:nvGrpSpPr>
        <p:cNvPr id="1" name="Shape 93"/>
        <p:cNvGrpSpPr/>
        <p:nvPr/>
      </p:nvGrpSpPr>
      <p:grpSpPr>
        <a:xfrm>
          <a:off x="0" y="0"/>
          <a:ext cx="0" cy="0"/>
          <a:chOff x="0" y="0"/>
          <a:chExt cx="0" cy="0"/>
        </a:xfrm>
      </p:grpSpPr>
      <p:sp>
        <p:nvSpPr>
          <p:cNvPr id="94" name="Shape 94"/>
          <p:cNvSpPr/>
          <p:nvPr/>
        </p:nvSpPr>
        <p:spPr>
          <a:xfrm rot="19987179">
            <a:off x="3625789" y="1021834"/>
            <a:ext cx="4756104" cy="4252626"/>
          </a:xfrm>
          <a:prstGeom prst="donut">
            <a:avLst>
              <a:gd name="adj" fmla="val 16067"/>
            </a:avLst>
          </a:prstGeom>
          <a:solidFill>
            <a:srgbClr val="000000">
              <a:alpha val="10760"/>
            </a:srgbClr>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grpSp>
        <p:nvGrpSpPr>
          <p:cNvPr id="95" name="Shape 95"/>
          <p:cNvGrpSpPr/>
          <p:nvPr/>
        </p:nvGrpSpPr>
        <p:grpSpPr>
          <a:xfrm>
            <a:off x="7853878" y="458747"/>
            <a:ext cx="3569620" cy="1090467"/>
            <a:chOff x="5214050" y="851693"/>
            <a:chExt cx="1795295" cy="680379"/>
          </a:xfrm>
        </p:grpSpPr>
        <p:cxnSp>
          <p:nvCxnSpPr>
            <p:cNvPr id="96" name="Shape 96"/>
            <p:cNvCxnSpPr/>
            <p:nvPr/>
          </p:nvCxnSpPr>
          <p:spPr>
            <a:xfrm flipH="1">
              <a:off x="5214050" y="1153772"/>
              <a:ext cx="273000" cy="378300"/>
            </a:xfrm>
            <a:prstGeom prst="straightConnector1">
              <a:avLst/>
            </a:prstGeom>
            <a:noFill/>
            <a:ln w="19050" cap="flat" cmpd="sng">
              <a:solidFill>
                <a:srgbClr val="085631"/>
              </a:solidFill>
              <a:prstDash val="solid"/>
              <a:round/>
              <a:headEnd type="oval" w="med" len="med"/>
              <a:tailEnd type="none" w="sm" len="sm"/>
            </a:ln>
          </p:spPr>
        </p:cxnSp>
        <p:sp>
          <p:nvSpPr>
            <p:cNvPr id="97" name="Shape 97"/>
            <p:cNvSpPr txBox="1"/>
            <p:nvPr/>
          </p:nvSpPr>
          <p:spPr>
            <a:xfrm>
              <a:off x="5514145" y="851693"/>
              <a:ext cx="1495200" cy="669600"/>
            </a:xfrm>
            <a:prstGeom prst="rect">
              <a:avLst/>
            </a:prstGeom>
            <a:noFill/>
            <a:ln>
              <a:noFill/>
            </a:ln>
          </p:spPr>
          <p:txBody>
            <a:bodyPr spcFirstLastPara="1" wrap="square" lIns="121900" tIns="121900" rIns="121900" bIns="121900" anchor="t" anchorCtr="0">
              <a:noAutofit/>
            </a:bodyPr>
            <a:lstStyle/>
            <a:p>
              <a:pPr marL="0" lvl="0" indent="0" rtl="0">
                <a:lnSpc>
                  <a:spcPct val="115000"/>
                </a:lnSpc>
                <a:spcBef>
                  <a:spcPts val="0"/>
                </a:spcBef>
                <a:spcAft>
                  <a:spcPts val="0"/>
                </a:spcAft>
                <a:buNone/>
              </a:pPr>
              <a:r>
                <a:rPr lang="en-US" sz="2400" b="1" dirty="0">
                  <a:latin typeface="Calibri"/>
                  <a:ea typeface="Calibri"/>
                  <a:cs typeface="Calibri"/>
                  <a:sym typeface="Calibri"/>
                </a:rPr>
                <a:t>Winter </a:t>
              </a:r>
              <a:endParaRPr sz="2400" b="1" dirty="0">
                <a:latin typeface="Calibri"/>
                <a:ea typeface="Calibri"/>
                <a:cs typeface="Calibri"/>
                <a:sym typeface="Calibri"/>
              </a:endParaRPr>
            </a:p>
            <a:p>
              <a:pPr marL="0" lvl="0" indent="0">
                <a:lnSpc>
                  <a:spcPct val="115000"/>
                </a:lnSpc>
                <a:spcBef>
                  <a:spcPts val="0"/>
                </a:spcBef>
                <a:spcAft>
                  <a:spcPts val="0"/>
                </a:spcAft>
                <a:buNone/>
              </a:pPr>
              <a:r>
                <a:rPr lang="en-US" sz="2400" b="1" dirty="0">
                  <a:latin typeface="Calibri"/>
                  <a:ea typeface="Calibri"/>
                  <a:cs typeface="Calibri"/>
                  <a:sym typeface="Calibri"/>
                </a:rPr>
                <a:t>(Dec  - Mar)</a:t>
              </a:r>
              <a:endParaRPr sz="2400" b="1" dirty="0">
                <a:latin typeface="Calibri"/>
                <a:ea typeface="Calibri"/>
                <a:cs typeface="Calibri"/>
                <a:sym typeface="Calibri"/>
              </a:endParaRPr>
            </a:p>
            <a:p>
              <a:pPr marL="0" lvl="0" indent="0">
                <a:lnSpc>
                  <a:spcPct val="115000"/>
                </a:lnSpc>
                <a:spcBef>
                  <a:spcPts val="0"/>
                </a:spcBef>
                <a:spcAft>
                  <a:spcPts val="0"/>
                </a:spcAft>
                <a:buNone/>
              </a:pPr>
              <a:endParaRPr sz="1800" dirty="0">
                <a:latin typeface="Calibri"/>
                <a:ea typeface="Calibri"/>
                <a:cs typeface="Calibri"/>
                <a:sym typeface="Calibri"/>
              </a:endParaRPr>
            </a:p>
            <a:p>
              <a:pPr marL="0" lvl="0" indent="0">
                <a:lnSpc>
                  <a:spcPct val="115000"/>
                </a:lnSpc>
                <a:spcBef>
                  <a:spcPts val="0"/>
                </a:spcBef>
                <a:spcAft>
                  <a:spcPts val="0"/>
                </a:spcAft>
                <a:buNone/>
              </a:pPr>
              <a:endParaRPr sz="1800" b="1" dirty="0">
                <a:latin typeface="Calibri"/>
                <a:ea typeface="Calibri"/>
                <a:cs typeface="Calibri"/>
                <a:sym typeface="Calibri"/>
              </a:endParaRPr>
            </a:p>
          </p:txBody>
        </p:sp>
      </p:grpSp>
      <p:grpSp>
        <p:nvGrpSpPr>
          <p:cNvPr id="98" name="Shape 98"/>
          <p:cNvGrpSpPr/>
          <p:nvPr/>
        </p:nvGrpSpPr>
        <p:grpSpPr>
          <a:xfrm>
            <a:off x="1107858" y="265203"/>
            <a:ext cx="3590326" cy="1090467"/>
            <a:chOff x="2102252" y="851693"/>
            <a:chExt cx="1805709" cy="680379"/>
          </a:xfrm>
        </p:grpSpPr>
        <p:cxnSp>
          <p:nvCxnSpPr>
            <p:cNvPr id="99" name="Shape 99"/>
            <p:cNvCxnSpPr/>
            <p:nvPr/>
          </p:nvCxnSpPr>
          <p:spPr>
            <a:xfrm>
              <a:off x="3634961" y="1153772"/>
              <a:ext cx="273000" cy="378300"/>
            </a:xfrm>
            <a:prstGeom prst="straightConnector1">
              <a:avLst/>
            </a:prstGeom>
            <a:ln>
              <a:headEnd type="oval" w="med" len="med"/>
              <a:tailEnd type="none" w="sm" len="sm"/>
            </a:ln>
          </p:spPr>
          <p:style>
            <a:lnRef idx="1">
              <a:schemeClr val="accent3"/>
            </a:lnRef>
            <a:fillRef idx="0">
              <a:schemeClr val="accent3"/>
            </a:fillRef>
            <a:effectRef idx="0">
              <a:schemeClr val="accent3"/>
            </a:effectRef>
            <a:fontRef idx="minor">
              <a:schemeClr val="tx1"/>
            </a:fontRef>
          </p:style>
        </p:cxnSp>
        <p:sp>
          <p:nvSpPr>
            <p:cNvPr id="100" name="Shape 100"/>
            <p:cNvSpPr txBox="1"/>
            <p:nvPr/>
          </p:nvSpPr>
          <p:spPr>
            <a:xfrm>
              <a:off x="2102252" y="851693"/>
              <a:ext cx="1495200" cy="6696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0"/>
                </a:spcAft>
                <a:buNone/>
              </a:pPr>
              <a:r>
                <a:rPr lang="en-US" sz="2400" b="1" dirty="0">
                  <a:latin typeface="Calibri"/>
                  <a:ea typeface="Calibri"/>
                  <a:cs typeface="Calibri"/>
                  <a:sym typeface="Calibri"/>
                </a:rPr>
                <a:t>Fall</a:t>
              </a:r>
              <a:endParaRPr sz="2400" b="1" dirty="0">
                <a:latin typeface="Calibri"/>
                <a:ea typeface="Calibri"/>
                <a:cs typeface="Calibri"/>
                <a:sym typeface="Calibri"/>
              </a:endParaRPr>
            </a:p>
            <a:p>
              <a:pPr marL="0" lvl="0" indent="0" algn="r">
                <a:lnSpc>
                  <a:spcPct val="115000"/>
                </a:lnSpc>
                <a:spcBef>
                  <a:spcPts val="0"/>
                </a:spcBef>
                <a:spcAft>
                  <a:spcPts val="0"/>
                </a:spcAft>
                <a:buNone/>
              </a:pPr>
              <a:r>
                <a:rPr lang="en-US" sz="2400" b="1" dirty="0">
                  <a:latin typeface="Calibri"/>
                  <a:ea typeface="Calibri"/>
                  <a:cs typeface="Calibri"/>
                  <a:sym typeface="Calibri"/>
                </a:rPr>
                <a:t>(Sep - Dec)</a:t>
              </a:r>
              <a:endParaRPr sz="2400" b="1" dirty="0">
                <a:latin typeface="Calibri"/>
                <a:ea typeface="Calibri"/>
                <a:cs typeface="Calibri"/>
                <a:sym typeface="Calibri"/>
              </a:endParaRPr>
            </a:p>
            <a:p>
              <a:pPr marL="0" lvl="0" indent="0" algn="r">
                <a:lnSpc>
                  <a:spcPct val="115000"/>
                </a:lnSpc>
                <a:spcBef>
                  <a:spcPts val="0"/>
                </a:spcBef>
                <a:spcAft>
                  <a:spcPts val="0"/>
                </a:spcAft>
                <a:buNone/>
              </a:pPr>
              <a:endParaRPr sz="1800" dirty="0">
                <a:latin typeface="Calibri"/>
                <a:ea typeface="Calibri"/>
                <a:cs typeface="Calibri"/>
                <a:sym typeface="Calibri"/>
              </a:endParaRPr>
            </a:p>
            <a:p>
              <a:pPr marL="0" lvl="0" indent="0" algn="r">
                <a:lnSpc>
                  <a:spcPct val="115000"/>
                </a:lnSpc>
                <a:spcBef>
                  <a:spcPts val="0"/>
                </a:spcBef>
                <a:spcAft>
                  <a:spcPts val="0"/>
                </a:spcAft>
                <a:buNone/>
              </a:pPr>
              <a:endParaRPr sz="1800" b="1" dirty="0">
                <a:latin typeface="Calibri"/>
                <a:ea typeface="Calibri"/>
                <a:cs typeface="Calibri"/>
                <a:sym typeface="Calibri"/>
              </a:endParaRPr>
            </a:p>
          </p:txBody>
        </p:sp>
      </p:grpSp>
      <p:grpSp>
        <p:nvGrpSpPr>
          <p:cNvPr id="101" name="Shape 101"/>
          <p:cNvGrpSpPr/>
          <p:nvPr/>
        </p:nvGrpSpPr>
        <p:grpSpPr>
          <a:xfrm>
            <a:off x="8115342" y="3352473"/>
            <a:ext cx="3871415" cy="1073191"/>
            <a:chOff x="5625475" y="2586174"/>
            <a:chExt cx="1947079" cy="669600"/>
          </a:xfrm>
        </p:grpSpPr>
        <p:cxnSp>
          <p:nvCxnSpPr>
            <p:cNvPr id="102" name="Shape 102"/>
            <p:cNvCxnSpPr/>
            <p:nvPr/>
          </p:nvCxnSpPr>
          <p:spPr>
            <a:xfrm rot="10800000">
              <a:off x="5625475" y="2771675"/>
              <a:ext cx="442200" cy="153300"/>
            </a:xfrm>
            <a:prstGeom prst="straightConnector1">
              <a:avLst/>
            </a:prstGeom>
            <a:noFill/>
            <a:ln w="19050" cap="flat" cmpd="sng">
              <a:solidFill>
                <a:srgbClr val="0E9453"/>
              </a:solidFill>
              <a:prstDash val="solid"/>
              <a:round/>
              <a:headEnd type="oval" w="med" len="med"/>
              <a:tailEnd type="none" w="sm" len="sm"/>
            </a:ln>
          </p:spPr>
        </p:cxnSp>
        <p:sp>
          <p:nvSpPr>
            <p:cNvPr id="103" name="Shape 103"/>
            <p:cNvSpPr txBox="1"/>
            <p:nvPr/>
          </p:nvSpPr>
          <p:spPr>
            <a:xfrm>
              <a:off x="6077354" y="2586174"/>
              <a:ext cx="1495200" cy="669600"/>
            </a:xfrm>
            <a:prstGeom prst="rect">
              <a:avLst/>
            </a:prstGeom>
            <a:noFill/>
            <a:ln>
              <a:noFill/>
            </a:ln>
          </p:spPr>
          <p:txBody>
            <a:bodyPr spcFirstLastPara="1" wrap="square" lIns="121900" tIns="121900" rIns="121900" bIns="121900" anchor="t" anchorCtr="0">
              <a:noAutofit/>
            </a:bodyPr>
            <a:lstStyle/>
            <a:p>
              <a:pPr marL="0" lvl="0" indent="0" rtl="0">
                <a:lnSpc>
                  <a:spcPct val="115000"/>
                </a:lnSpc>
                <a:spcBef>
                  <a:spcPts val="0"/>
                </a:spcBef>
                <a:spcAft>
                  <a:spcPts val="0"/>
                </a:spcAft>
                <a:buNone/>
              </a:pPr>
              <a:r>
                <a:rPr lang="en-US" sz="2400" b="1">
                  <a:latin typeface="Calibri"/>
                  <a:ea typeface="Calibri"/>
                  <a:cs typeface="Calibri"/>
                  <a:sym typeface="Calibri"/>
                </a:rPr>
                <a:t>Lekking Season </a:t>
              </a:r>
              <a:endParaRPr sz="2400" b="1">
                <a:latin typeface="Calibri"/>
                <a:ea typeface="Calibri"/>
                <a:cs typeface="Calibri"/>
                <a:sym typeface="Calibri"/>
              </a:endParaRPr>
            </a:p>
            <a:p>
              <a:pPr marL="0" lvl="0" indent="0">
                <a:lnSpc>
                  <a:spcPct val="115000"/>
                </a:lnSpc>
                <a:spcBef>
                  <a:spcPts val="0"/>
                </a:spcBef>
                <a:spcAft>
                  <a:spcPts val="0"/>
                </a:spcAft>
                <a:buNone/>
              </a:pPr>
              <a:r>
                <a:rPr lang="en-US" sz="2400" b="1">
                  <a:latin typeface="Calibri"/>
                  <a:ea typeface="Calibri"/>
                  <a:cs typeface="Calibri"/>
                  <a:sym typeface="Calibri"/>
                </a:rPr>
                <a:t>(Mar - May)</a:t>
              </a:r>
              <a:endParaRPr sz="2400" b="1">
                <a:latin typeface="Calibri"/>
                <a:ea typeface="Calibri"/>
                <a:cs typeface="Calibri"/>
                <a:sym typeface="Calibri"/>
              </a:endParaRPr>
            </a:p>
            <a:p>
              <a:pPr marL="0" lvl="0" indent="0">
                <a:lnSpc>
                  <a:spcPct val="115000"/>
                </a:lnSpc>
                <a:spcBef>
                  <a:spcPts val="0"/>
                </a:spcBef>
                <a:spcAft>
                  <a:spcPts val="0"/>
                </a:spcAft>
                <a:buNone/>
              </a:pPr>
              <a:endParaRPr sz="1800">
                <a:latin typeface="Calibri"/>
                <a:ea typeface="Calibri"/>
                <a:cs typeface="Calibri"/>
                <a:sym typeface="Calibri"/>
              </a:endParaRPr>
            </a:p>
            <a:p>
              <a:pPr marL="0" lvl="0" indent="0">
                <a:lnSpc>
                  <a:spcPct val="115000"/>
                </a:lnSpc>
                <a:spcBef>
                  <a:spcPts val="0"/>
                </a:spcBef>
                <a:spcAft>
                  <a:spcPts val="0"/>
                </a:spcAft>
                <a:buNone/>
              </a:pPr>
              <a:endParaRPr sz="1800" b="1">
                <a:latin typeface="Calibri"/>
                <a:ea typeface="Calibri"/>
                <a:cs typeface="Calibri"/>
                <a:sym typeface="Calibri"/>
              </a:endParaRPr>
            </a:p>
          </p:txBody>
        </p:sp>
      </p:grpSp>
      <p:grpSp>
        <p:nvGrpSpPr>
          <p:cNvPr id="104" name="Shape 104"/>
          <p:cNvGrpSpPr/>
          <p:nvPr/>
        </p:nvGrpSpPr>
        <p:grpSpPr>
          <a:xfrm>
            <a:off x="20927" y="3329221"/>
            <a:ext cx="3887530" cy="1073191"/>
            <a:chOff x="1554490" y="2571667"/>
            <a:chExt cx="1955185" cy="669600"/>
          </a:xfrm>
        </p:grpSpPr>
        <p:cxnSp>
          <p:nvCxnSpPr>
            <p:cNvPr id="105" name="Shape 105"/>
            <p:cNvCxnSpPr/>
            <p:nvPr/>
          </p:nvCxnSpPr>
          <p:spPr>
            <a:xfrm rot="10800000" flipH="1">
              <a:off x="3059375" y="2771675"/>
              <a:ext cx="450300" cy="145200"/>
            </a:xfrm>
            <a:prstGeom prst="straightConnector1">
              <a:avLst/>
            </a:prstGeom>
            <a:noFill/>
            <a:ln w="19050" cap="flat" cmpd="sng">
              <a:solidFill>
                <a:srgbClr val="0E9453"/>
              </a:solidFill>
              <a:prstDash val="solid"/>
              <a:round/>
              <a:headEnd type="oval" w="med" len="med"/>
              <a:tailEnd type="none" w="sm" len="sm"/>
            </a:ln>
          </p:spPr>
        </p:cxnSp>
        <p:sp>
          <p:nvSpPr>
            <p:cNvPr id="106" name="Shape 106"/>
            <p:cNvSpPr txBox="1"/>
            <p:nvPr/>
          </p:nvSpPr>
          <p:spPr>
            <a:xfrm>
              <a:off x="1554490" y="2571667"/>
              <a:ext cx="1495200" cy="669600"/>
            </a:xfrm>
            <a:prstGeom prst="rect">
              <a:avLst/>
            </a:prstGeom>
            <a:noFill/>
            <a:ln>
              <a:noFill/>
            </a:ln>
          </p:spPr>
          <p:txBody>
            <a:bodyPr spcFirstLastPara="1" wrap="square" lIns="121900" tIns="121900" rIns="121900" bIns="121900" anchor="t" anchorCtr="0">
              <a:noAutofit/>
            </a:bodyPr>
            <a:lstStyle/>
            <a:p>
              <a:pPr marL="0" lvl="0" indent="0" algn="r" rtl="0">
                <a:lnSpc>
                  <a:spcPct val="115000"/>
                </a:lnSpc>
                <a:spcBef>
                  <a:spcPts val="0"/>
                </a:spcBef>
                <a:spcAft>
                  <a:spcPts val="0"/>
                </a:spcAft>
                <a:buNone/>
              </a:pPr>
              <a:r>
                <a:rPr lang="en-US" sz="2400" b="1">
                  <a:latin typeface="Calibri"/>
                  <a:ea typeface="Calibri"/>
                  <a:cs typeface="Calibri"/>
                  <a:sym typeface="Calibri"/>
                </a:rPr>
                <a:t>Late Brood Rearing</a:t>
              </a:r>
              <a:endParaRPr sz="2400" b="1">
                <a:latin typeface="Calibri"/>
                <a:ea typeface="Calibri"/>
                <a:cs typeface="Calibri"/>
                <a:sym typeface="Calibri"/>
              </a:endParaRPr>
            </a:p>
            <a:p>
              <a:pPr marL="0" lvl="0" indent="0" algn="r">
                <a:lnSpc>
                  <a:spcPct val="115000"/>
                </a:lnSpc>
                <a:spcBef>
                  <a:spcPts val="0"/>
                </a:spcBef>
                <a:spcAft>
                  <a:spcPts val="0"/>
                </a:spcAft>
                <a:buNone/>
              </a:pPr>
              <a:r>
                <a:rPr lang="en-US" sz="2400" b="1">
                  <a:latin typeface="Calibri"/>
                  <a:ea typeface="Calibri"/>
                  <a:cs typeface="Calibri"/>
                  <a:sym typeface="Calibri"/>
                </a:rPr>
                <a:t>(Jul - Sep)</a:t>
              </a:r>
              <a:endParaRPr sz="2400" b="1">
                <a:latin typeface="Calibri"/>
                <a:ea typeface="Calibri"/>
                <a:cs typeface="Calibri"/>
                <a:sym typeface="Calibri"/>
              </a:endParaRPr>
            </a:p>
            <a:p>
              <a:pPr marL="0" lvl="0" indent="0" algn="r">
                <a:lnSpc>
                  <a:spcPct val="115000"/>
                </a:lnSpc>
                <a:spcBef>
                  <a:spcPts val="0"/>
                </a:spcBef>
                <a:spcAft>
                  <a:spcPts val="0"/>
                </a:spcAft>
                <a:buNone/>
              </a:pPr>
              <a:endParaRPr sz="1800">
                <a:latin typeface="Calibri"/>
                <a:ea typeface="Calibri"/>
                <a:cs typeface="Calibri"/>
                <a:sym typeface="Calibri"/>
              </a:endParaRPr>
            </a:p>
            <a:p>
              <a:pPr marL="0" lvl="0" indent="0" algn="r">
                <a:lnSpc>
                  <a:spcPct val="115000"/>
                </a:lnSpc>
                <a:spcBef>
                  <a:spcPts val="0"/>
                </a:spcBef>
                <a:spcAft>
                  <a:spcPts val="0"/>
                </a:spcAft>
                <a:buNone/>
              </a:pPr>
              <a:endParaRPr sz="1800" b="1">
                <a:latin typeface="Calibri"/>
                <a:ea typeface="Calibri"/>
                <a:cs typeface="Calibri"/>
                <a:sym typeface="Calibri"/>
              </a:endParaRPr>
            </a:p>
          </p:txBody>
        </p:sp>
      </p:grpSp>
      <p:grpSp>
        <p:nvGrpSpPr>
          <p:cNvPr id="107" name="Shape 107"/>
          <p:cNvGrpSpPr/>
          <p:nvPr/>
        </p:nvGrpSpPr>
        <p:grpSpPr>
          <a:xfrm>
            <a:off x="4501572" y="5364018"/>
            <a:ext cx="3352306" cy="1294867"/>
            <a:chOff x="3808228" y="3871026"/>
            <a:chExt cx="1686000" cy="807911"/>
          </a:xfrm>
        </p:grpSpPr>
        <p:cxnSp>
          <p:nvCxnSpPr>
            <p:cNvPr id="108" name="Shape 108"/>
            <p:cNvCxnSpPr>
              <a:cxnSpLocks/>
            </p:cNvCxnSpPr>
            <p:nvPr/>
          </p:nvCxnSpPr>
          <p:spPr>
            <a:xfrm flipV="1">
              <a:off x="4480726" y="3871026"/>
              <a:ext cx="0" cy="225619"/>
            </a:xfrm>
            <a:prstGeom prst="straightConnector1">
              <a:avLst/>
            </a:prstGeom>
            <a:noFill/>
            <a:ln w="19050" cap="flat" cmpd="sng">
              <a:solidFill>
                <a:srgbClr val="085631"/>
              </a:solidFill>
              <a:prstDash val="solid"/>
              <a:round/>
              <a:headEnd type="oval" w="med" len="med"/>
              <a:tailEnd type="none" w="sm" len="sm"/>
            </a:ln>
          </p:spPr>
        </p:cxnSp>
        <p:sp>
          <p:nvSpPr>
            <p:cNvPr id="109" name="Shape 109"/>
            <p:cNvSpPr txBox="1"/>
            <p:nvPr/>
          </p:nvSpPr>
          <p:spPr>
            <a:xfrm>
              <a:off x="3808228" y="4009337"/>
              <a:ext cx="1686000" cy="669600"/>
            </a:xfrm>
            <a:prstGeom prst="rect">
              <a:avLst/>
            </a:prstGeom>
            <a:noFill/>
            <a:ln>
              <a:noFill/>
            </a:ln>
          </p:spPr>
          <p:txBody>
            <a:bodyPr spcFirstLastPara="1" wrap="square" lIns="121900" tIns="121900" rIns="121900" bIns="121900" anchor="t" anchorCtr="0">
              <a:noAutofit/>
            </a:bodyPr>
            <a:lstStyle/>
            <a:p>
              <a:pPr marL="0" lvl="0" indent="0" algn="ctr">
                <a:lnSpc>
                  <a:spcPct val="115000"/>
                </a:lnSpc>
                <a:spcBef>
                  <a:spcPts val="0"/>
                </a:spcBef>
                <a:spcAft>
                  <a:spcPts val="0"/>
                </a:spcAft>
                <a:buNone/>
              </a:pPr>
              <a:r>
                <a:rPr lang="en-US" sz="2400" b="1">
                  <a:latin typeface="Calibri"/>
                  <a:ea typeface="Calibri"/>
                  <a:cs typeface="Calibri"/>
                  <a:sym typeface="Calibri"/>
                </a:rPr>
                <a:t>Early Brood Rearing (Apr - Jul)</a:t>
              </a:r>
              <a:endParaRPr sz="2400" b="1">
                <a:latin typeface="Calibri"/>
                <a:ea typeface="Calibri"/>
                <a:cs typeface="Calibri"/>
                <a:sym typeface="Calibri"/>
              </a:endParaRPr>
            </a:p>
            <a:p>
              <a:pPr marL="0" lvl="0" indent="0" algn="ctr">
                <a:lnSpc>
                  <a:spcPct val="115000"/>
                </a:lnSpc>
                <a:spcBef>
                  <a:spcPts val="0"/>
                </a:spcBef>
                <a:spcAft>
                  <a:spcPts val="0"/>
                </a:spcAft>
                <a:buNone/>
              </a:pPr>
              <a:endParaRPr sz="1800">
                <a:latin typeface="Calibri"/>
                <a:ea typeface="Calibri"/>
                <a:cs typeface="Calibri"/>
                <a:sym typeface="Calibri"/>
              </a:endParaRPr>
            </a:p>
            <a:p>
              <a:pPr marL="0" lvl="0" indent="0" algn="ctr">
                <a:lnSpc>
                  <a:spcPct val="115000"/>
                </a:lnSpc>
                <a:spcBef>
                  <a:spcPts val="0"/>
                </a:spcBef>
                <a:spcAft>
                  <a:spcPts val="0"/>
                </a:spcAft>
                <a:buNone/>
              </a:pPr>
              <a:endParaRPr sz="1800" b="1">
                <a:latin typeface="Calibri"/>
                <a:ea typeface="Calibri"/>
                <a:cs typeface="Calibri"/>
                <a:sym typeface="Calibri"/>
              </a:endParaRPr>
            </a:p>
          </p:txBody>
        </p:sp>
      </p:grpSp>
      <p:sp>
        <p:nvSpPr>
          <p:cNvPr id="112" name="Shape 112"/>
          <p:cNvSpPr txBox="1"/>
          <p:nvPr/>
        </p:nvSpPr>
        <p:spPr>
          <a:xfrm>
            <a:off x="4576686" y="2503468"/>
            <a:ext cx="2870374" cy="1289361"/>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en-US" sz="3600" b="1">
                <a:solidFill>
                  <a:srgbClr val="0070C0"/>
                </a:solidFill>
                <a:latin typeface="Calibri"/>
                <a:ea typeface="Calibri"/>
                <a:cs typeface="Calibri"/>
                <a:sym typeface="Calibri"/>
              </a:rPr>
              <a:t>Sage Grouse </a:t>
            </a:r>
            <a:endParaRPr sz="3600" b="1">
              <a:solidFill>
                <a:srgbClr val="0070C0"/>
              </a:solidFill>
              <a:latin typeface="Calibri"/>
              <a:ea typeface="Calibri"/>
              <a:cs typeface="Calibri"/>
              <a:sym typeface="Calibri"/>
            </a:endParaRPr>
          </a:p>
          <a:p>
            <a:pPr marL="0" lvl="0" indent="0" algn="ctr">
              <a:lnSpc>
                <a:spcPct val="115000"/>
              </a:lnSpc>
              <a:spcBef>
                <a:spcPts val="0"/>
              </a:spcBef>
              <a:spcAft>
                <a:spcPts val="0"/>
              </a:spcAft>
              <a:buNone/>
            </a:pPr>
            <a:r>
              <a:rPr lang="en-US" sz="3600" b="1">
                <a:solidFill>
                  <a:srgbClr val="0070C0"/>
                </a:solidFill>
                <a:latin typeface="Calibri"/>
                <a:ea typeface="Calibri"/>
                <a:cs typeface="Calibri"/>
                <a:sym typeface="Calibri"/>
              </a:rPr>
              <a:t>Habitat and Ecology</a:t>
            </a:r>
            <a:endParaRPr sz="3600" b="1">
              <a:solidFill>
                <a:srgbClr val="0070C0"/>
              </a:solidFill>
              <a:latin typeface="Calibri"/>
              <a:ea typeface="Calibri"/>
              <a:cs typeface="Calibri"/>
              <a:sym typeface="Calibri"/>
            </a:endParaRPr>
          </a:p>
        </p:txBody>
      </p:sp>
      <p:sp>
        <p:nvSpPr>
          <p:cNvPr id="115" name="Shape 115"/>
          <p:cNvSpPr/>
          <p:nvPr/>
        </p:nvSpPr>
        <p:spPr>
          <a:xfrm rot="9303201">
            <a:off x="3457095" y="851739"/>
            <a:ext cx="5109557" cy="4592814"/>
          </a:xfrm>
          <a:prstGeom prst="blockArc">
            <a:avLst>
              <a:gd name="adj1" fmla="val 3747901"/>
              <a:gd name="adj2" fmla="val 3007258"/>
              <a:gd name="adj3" fmla="val 9336"/>
            </a:avLst>
          </a:prstGeom>
          <a:solidFill>
            <a:srgbClr val="351C75"/>
          </a:solidFill>
          <a:ln w="9525" cap="flat" cmpd="sng">
            <a:solidFill>
              <a:srgbClr val="0E9453"/>
            </a:solidFill>
            <a:prstDash val="solid"/>
            <a:round/>
            <a:headEnd type="none" w="sm" len="sm"/>
            <a:tailEnd type="none" w="sm" len="sm"/>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117" name="Shape 117"/>
          <p:cNvSpPr/>
          <p:nvPr/>
        </p:nvSpPr>
        <p:spPr>
          <a:xfrm rot="9880800">
            <a:off x="3658627" y="1992702"/>
            <a:ext cx="698031" cy="611809"/>
          </a:xfrm>
          <a:prstGeom prst="rtTriangle">
            <a:avLst/>
          </a:prstGeom>
          <a:solidFill>
            <a:srgbClr val="351C75"/>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609600" y="274638"/>
            <a:ext cx="10972800" cy="11430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US" b="1">
                <a:solidFill>
                  <a:srgbClr val="0070C0"/>
                </a:solidFill>
              </a:rPr>
              <a:t>References</a:t>
            </a:r>
            <a:endParaRPr b="1">
              <a:solidFill>
                <a:srgbClr val="0070C0"/>
              </a:solidFill>
            </a:endParaRPr>
          </a:p>
        </p:txBody>
      </p:sp>
      <p:sp>
        <p:nvSpPr>
          <p:cNvPr id="249" name="Shape 249"/>
          <p:cNvSpPr txBox="1">
            <a:spLocks noGrp="1"/>
          </p:cNvSpPr>
          <p:nvPr>
            <p:ph type="body" idx="1"/>
          </p:nvPr>
        </p:nvSpPr>
        <p:spPr>
          <a:xfrm>
            <a:off x="609600" y="1600201"/>
            <a:ext cx="10972800" cy="4526100"/>
          </a:xfrm>
          <a:prstGeom prst="rect">
            <a:avLst/>
          </a:prstGeom>
        </p:spPr>
        <p:txBody>
          <a:bodyPr spcFirstLastPara="1" wrap="square" lIns="91425" tIns="91425" rIns="91425" bIns="91425" anchor="t" anchorCtr="0">
            <a:noAutofit/>
          </a:bodyPr>
          <a:lstStyle/>
          <a:p>
            <a:pPr marL="0" lvl="0" indent="0">
              <a:spcBef>
                <a:spcPts val="640"/>
              </a:spcBef>
              <a:spcAft>
                <a:spcPts val="0"/>
              </a:spcAft>
              <a:buNone/>
            </a:pPr>
            <a:endParaRPr sz="1400" dirty="0"/>
          </a:p>
          <a:p>
            <a:pPr marL="0" lvl="0" indent="0" rtl="0">
              <a:lnSpc>
                <a:spcPct val="115000"/>
              </a:lnSpc>
              <a:spcBef>
                <a:spcPts val="0"/>
              </a:spcBef>
              <a:spcAft>
                <a:spcPts val="0"/>
              </a:spcAft>
              <a:buNone/>
            </a:pPr>
            <a:r>
              <a:rPr lang="en-US" sz="1400" dirty="0"/>
              <a:t>Coates, P.S., </a:t>
            </a:r>
            <a:r>
              <a:rPr lang="en-US" sz="1400" dirty="0" err="1"/>
              <a:t>Prochazka</a:t>
            </a:r>
            <a:r>
              <a:rPr lang="en-US" sz="1400" dirty="0"/>
              <a:t>, B.G., </a:t>
            </a:r>
            <a:r>
              <a:rPr lang="en-US" sz="1400" dirty="0" err="1"/>
              <a:t>Ricca</a:t>
            </a:r>
            <a:r>
              <a:rPr lang="en-US" sz="1400" dirty="0"/>
              <a:t>, M.A., Ben Gustafson, K., Ziegler, P., Casazza, M.L., 2017. Pinyon and Juniper Encroachment into Sagebrush Ecosystems Impacts Distribution and Survival of Greater Sage-Grouse. Rangel. Ecol. </a:t>
            </a:r>
            <a:r>
              <a:rPr lang="en-US" sz="1400" dirty="0" err="1"/>
              <a:t>Manag</a:t>
            </a:r>
            <a:r>
              <a:rPr lang="en-US" sz="1400" dirty="0"/>
              <a:t>. 70, 25–38.</a:t>
            </a:r>
            <a:endParaRPr sz="1400" dirty="0"/>
          </a:p>
          <a:p>
            <a:pPr marL="0" lvl="0" indent="0" rtl="0">
              <a:lnSpc>
                <a:spcPct val="115000"/>
              </a:lnSpc>
              <a:spcBef>
                <a:spcPts val="0"/>
              </a:spcBef>
              <a:spcAft>
                <a:spcPts val="0"/>
              </a:spcAft>
              <a:buNone/>
            </a:pPr>
            <a:endParaRPr sz="1400" dirty="0"/>
          </a:p>
          <a:p>
            <a:pPr marL="0" lvl="0" indent="0" rtl="0">
              <a:lnSpc>
                <a:spcPct val="115000"/>
              </a:lnSpc>
              <a:spcBef>
                <a:spcPts val="0"/>
              </a:spcBef>
              <a:spcAft>
                <a:spcPts val="0"/>
              </a:spcAft>
              <a:buNone/>
            </a:pPr>
            <a:r>
              <a:rPr lang="en-US" sz="1400" dirty="0"/>
              <a:t>Herrick, J.E., </a:t>
            </a:r>
            <a:r>
              <a:rPr lang="en-US" sz="1400" dirty="0" err="1"/>
              <a:t>Jornada</a:t>
            </a:r>
            <a:r>
              <a:rPr lang="en-US" sz="1400" dirty="0"/>
              <a:t> Experimental Range (Eds.), 2005. Monitoring Manual for Grassland, Shrubland, and Savanna Ecosystems. USDA - ARS </a:t>
            </a:r>
            <a:r>
              <a:rPr lang="en-US" sz="1400" dirty="0" err="1"/>
              <a:t>Jornada</a:t>
            </a:r>
            <a:r>
              <a:rPr lang="en-US" sz="1400" dirty="0"/>
              <a:t> Experimental Range ; Distributed by the University of Arizona Press, Las Cruces, N.M. : Tucson, Ariz.</a:t>
            </a:r>
            <a:endParaRPr sz="1400" dirty="0"/>
          </a:p>
          <a:p>
            <a:pPr marL="0" lvl="0" indent="0" rtl="0">
              <a:lnSpc>
                <a:spcPct val="115000"/>
              </a:lnSpc>
              <a:spcBef>
                <a:spcPts val="0"/>
              </a:spcBef>
              <a:spcAft>
                <a:spcPts val="0"/>
              </a:spcAft>
              <a:buNone/>
            </a:pPr>
            <a:endParaRPr sz="1400" dirty="0"/>
          </a:p>
          <a:p>
            <a:pPr marL="279400" indent="-279400">
              <a:spcBef>
                <a:spcPts val="0"/>
              </a:spcBef>
              <a:buNone/>
            </a:pPr>
            <a:r>
              <a:rPr lang="en-US" sz="1400" dirty="0"/>
              <a:t>Miller, Richard F.; </a:t>
            </a:r>
            <a:r>
              <a:rPr lang="en-US" sz="1400" dirty="0" err="1"/>
              <a:t>Tausch</a:t>
            </a:r>
            <a:r>
              <a:rPr lang="en-US" sz="1400" dirty="0"/>
              <a:t>, Robin J.; McArthur, E. Durant; Johnson, Dustin D.; Sanderson, Stewart C. 2008. Age structure and expansion of piñon-juniper woodlands: a regional perspective in the Intermountain West. Res. Pap. RMRS-RP-69. Fort Collins, CO: U.S. Department of Agriculture, Forest Service, Rocky Mountain Research Station. 15 p</a:t>
            </a:r>
          </a:p>
          <a:p>
            <a:pPr marL="279400" lvl="0" indent="-279400" rtl="0">
              <a:lnSpc>
                <a:spcPct val="100000"/>
              </a:lnSpc>
              <a:spcBef>
                <a:spcPts val="0"/>
              </a:spcBef>
              <a:spcAft>
                <a:spcPts val="0"/>
              </a:spcAft>
              <a:buNone/>
            </a:pPr>
            <a:endParaRPr sz="1400" dirty="0"/>
          </a:p>
          <a:p>
            <a:pPr marL="0" indent="0">
              <a:buNone/>
            </a:pPr>
            <a:r>
              <a:rPr lang="en-US" sz="1400" dirty="0">
                <a:solidFill>
                  <a:srgbClr val="000000"/>
                </a:solidFill>
              </a:rPr>
              <a:t>Schroeder, M.A., 2002. Current and historic distribution of greater and Gunnison sage-grouse in North America. Map Edition 1.1. Washington Department of Fish and Wildlife, Olympia, WA</a:t>
            </a:r>
          </a:p>
          <a:p>
            <a:pPr marL="0" lvl="0" indent="0">
              <a:spcBef>
                <a:spcPts val="640"/>
              </a:spcBef>
              <a:spcAft>
                <a:spcPts val="0"/>
              </a:spcAft>
              <a:buNone/>
            </a:pPr>
            <a:endParaRPr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mt="35000"/>
          </a:blip>
          <a:stretch>
            <a:fillRect/>
          </a:stretch>
        </a:blipFill>
        <a:effectLst/>
      </p:bgPr>
    </p:bg>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70C0"/>
              </a:buClr>
              <a:buSzPts val="3959"/>
              <a:buFont typeface="Calibri"/>
              <a:buNone/>
            </a:pPr>
            <a:r>
              <a:rPr lang="en-US" sz="3959" b="1">
                <a:solidFill>
                  <a:srgbClr val="0070C0"/>
                </a:solidFill>
              </a:rPr>
              <a:t>Pinyon - Juniper Encroachment</a:t>
            </a:r>
            <a:endParaRPr sz="3959" b="0" i="0" u="none" strike="noStrike" cap="none">
              <a:solidFill>
                <a:srgbClr val="0070C0"/>
              </a:solidFill>
              <a:latin typeface="Calibri"/>
              <a:ea typeface="Calibri"/>
              <a:cs typeface="Calibri"/>
              <a:sym typeface="Calibri"/>
            </a:endParaRPr>
          </a:p>
        </p:txBody>
      </p:sp>
      <p:pic>
        <p:nvPicPr>
          <p:cNvPr id="126" name="Shape 126"/>
          <p:cNvPicPr preferRelativeResize="0"/>
          <p:nvPr/>
        </p:nvPicPr>
        <p:blipFill>
          <a:blip r:embed="rId4">
            <a:alphaModFix/>
          </a:blip>
          <a:stretch>
            <a:fillRect/>
          </a:stretch>
        </p:blipFill>
        <p:spPr>
          <a:xfrm>
            <a:off x="1951775" y="274650"/>
            <a:ext cx="8288450" cy="6223000"/>
          </a:xfrm>
          <a:prstGeom prst="rect">
            <a:avLst/>
          </a:prstGeom>
          <a:noFill/>
          <a:ln>
            <a:noFill/>
          </a:ln>
        </p:spPr>
      </p:pic>
      <p:sp>
        <p:nvSpPr>
          <p:cNvPr id="127" name="Shape 127"/>
          <p:cNvSpPr txBox="1"/>
          <p:nvPr/>
        </p:nvSpPr>
        <p:spPr>
          <a:xfrm>
            <a:off x="5690650" y="5899150"/>
            <a:ext cx="2414400" cy="4794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solidFill>
                  <a:srgbClr val="505050"/>
                </a:solidFill>
                <a:highlight>
                  <a:srgbClr val="F5F5F5"/>
                </a:highlight>
              </a:rPr>
              <a:t>Source : Schroeder 2002.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768625" y="164963"/>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70C0"/>
              </a:buClr>
              <a:buSzPts val="3959"/>
              <a:buFont typeface="Calibri"/>
              <a:buNone/>
            </a:pPr>
            <a:r>
              <a:rPr lang="en-US" sz="3959" b="1">
                <a:solidFill>
                  <a:srgbClr val="0070C0"/>
                </a:solidFill>
              </a:rPr>
              <a:t>Pinyon - Juniper Expansion</a:t>
            </a:r>
            <a:endParaRPr sz="3959" b="0" i="0" u="none" strike="noStrike" cap="none">
              <a:solidFill>
                <a:srgbClr val="0070C0"/>
              </a:solidFill>
              <a:latin typeface="Calibri"/>
              <a:ea typeface="Calibri"/>
              <a:cs typeface="Calibri"/>
              <a:sym typeface="Calibri"/>
            </a:endParaRPr>
          </a:p>
        </p:txBody>
      </p:sp>
      <p:sp>
        <p:nvSpPr>
          <p:cNvPr id="133" name="Shape 133"/>
          <p:cNvSpPr txBox="1"/>
          <p:nvPr/>
        </p:nvSpPr>
        <p:spPr>
          <a:xfrm>
            <a:off x="224150" y="6093150"/>
            <a:ext cx="2414400" cy="47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solidFill>
                  <a:srgbClr val="505050"/>
                </a:solidFill>
                <a:highlight>
                  <a:srgbClr val="F5F5F5"/>
                </a:highlight>
              </a:rPr>
              <a:t>Source : Miller et al. 2008</a:t>
            </a:r>
            <a:endParaRPr/>
          </a:p>
        </p:txBody>
      </p:sp>
      <p:pic>
        <p:nvPicPr>
          <p:cNvPr id="134" name="Shape 134"/>
          <p:cNvPicPr preferRelativeResize="0"/>
          <p:nvPr/>
        </p:nvPicPr>
        <p:blipFill rotWithShape="1">
          <a:blip r:embed="rId3">
            <a:alphaModFix/>
          </a:blip>
          <a:srcRect l="1961" t="5154" r="2837" b="4884"/>
          <a:stretch/>
        </p:blipFill>
        <p:spPr>
          <a:xfrm>
            <a:off x="6285425" y="1307975"/>
            <a:ext cx="5586175" cy="4691275"/>
          </a:xfrm>
          <a:prstGeom prst="rect">
            <a:avLst/>
          </a:prstGeom>
          <a:noFill/>
          <a:ln>
            <a:noFill/>
          </a:ln>
        </p:spPr>
      </p:pic>
      <p:pic>
        <p:nvPicPr>
          <p:cNvPr id="135" name="Shape 135"/>
          <p:cNvPicPr preferRelativeResize="0"/>
          <p:nvPr/>
        </p:nvPicPr>
        <p:blipFill rotWithShape="1">
          <a:blip r:embed="rId4">
            <a:alphaModFix/>
          </a:blip>
          <a:srcRect l="5895" t="4188" r="2696" b="3347"/>
          <a:stretch/>
        </p:blipFill>
        <p:spPr>
          <a:xfrm>
            <a:off x="410825" y="1307975"/>
            <a:ext cx="5496925" cy="4691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mt="35000"/>
          </a:blip>
          <a:stretch>
            <a:fillRect/>
          </a:stretch>
        </a:blipFill>
        <a:effectLst/>
      </p:bgPr>
    </p:bg>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70C0"/>
              </a:buClr>
              <a:buSzPts val="4400"/>
              <a:buFont typeface="Calibri"/>
              <a:buNone/>
            </a:pPr>
            <a:r>
              <a:rPr lang="en-US" sz="4400" b="1" i="0" u="none" strike="noStrike" cap="none">
                <a:solidFill>
                  <a:srgbClr val="0070C0"/>
                </a:solidFill>
                <a:latin typeface="Calibri"/>
                <a:ea typeface="Calibri"/>
                <a:cs typeface="Calibri"/>
                <a:sym typeface="Calibri"/>
              </a:rPr>
              <a:t>Research Questions</a:t>
            </a:r>
            <a:endParaRPr/>
          </a:p>
        </p:txBody>
      </p:sp>
      <p:sp>
        <p:nvSpPr>
          <p:cNvPr id="142" name="Shape 14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514350" marR="0" lvl="0" indent="-514350" algn="l" rtl="0">
              <a:lnSpc>
                <a:spcPct val="80000"/>
              </a:lnSpc>
              <a:spcBef>
                <a:spcPts val="0"/>
              </a:spcBef>
              <a:spcAft>
                <a:spcPts val="0"/>
              </a:spcAft>
              <a:buClr>
                <a:schemeClr val="dk1"/>
              </a:buClr>
              <a:buSzPts val="2960"/>
              <a:buFont typeface="Calibri"/>
              <a:buAutoNum type="arabicPeriod"/>
            </a:pPr>
            <a:r>
              <a:rPr lang="en-US" sz="2960" b="0" i="0" u="none" strike="noStrike" cap="none">
                <a:solidFill>
                  <a:schemeClr val="dk1"/>
                </a:solidFill>
                <a:latin typeface="Calibri"/>
                <a:ea typeface="Calibri"/>
                <a:cs typeface="Calibri"/>
                <a:sym typeface="Calibri"/>
              </a:rPr>
              <a:t>Can Sage Grouse habitat be improved with Piny</a:t>
            </a:r>
            <a:r>
              <a:rPr lang="en-US" sz="2960"/>
              <a:t>on-</a:t>
            </a:r>
            <a:r>
              <a:rPr lang="en-US" sz="2960" b="0" i="0" u="none" strike="noStrike" cap="none">
                <a:solidFill>
                  <a:schemeClr val="dk1"/>
                </a:solidFill>
                <a:latin typeface="Calibri"/>
                <a:ea typeface="Calibri"/>
                <a:cs typeface="Calibri"/>
                <a:sym typeface="Calibri"/>
              </a:rPr>
              <a:t>Juniper removal treatments?</a:t>
            </a:r>
            <a:endParaRPr/>
          </a:p>
          <a:p>
            <a:pPr marL="514350" marR="0" lvl="0" indent="-326390" algn="l" rtl="0">
              <a:lnSpc>
                <a:spcPct val="80000"/>
              </a:lnSpc>
              <a:spcBef>
                <a:spcPts val="592"/>
              </a:spcBef>
              <a:spcAft>
                <a:spcPts val="0"/>
              </a:spcAft>
              <a:buClr>
                <a:schemeClr val="dk1"/>
              </a:buClr>
              <a:buSzPts val="2960"/>
              <a:buFont typeface="Calibri"/>
              <a:buNone/>
            </a:pPr>
            <a:endParaRPr sz="2960" b="0" i="0" u="none" strike="noStrike" cap="none">
              <a:solidFill>
                <a:schemeClr val="dk1"/>
              </a:solidFill>
              <a:latin typeface="Calibri"/>
              <a:ea typeface="Calibri"/>
              <a:cs typeface="Calibri"/>
              <a:sym typeface="Calibri"/>
            </a:endParaRPr>
          </a:p>
          <a:p>
            <a:pPr marL="514350" marR="0" lvl="0" indent="-514350" algn="l" rtl="0">
              <a:lnSpc>
                <a:spcPct val="80000"/>
              </a:lnSpc>
              <a:spcBef>
                <a:spcPts val="592"/>
              </a:spcBef>
              <a:spcAft>
                <a:spcPts val="0"/>
              </a:spcAft>
              <a:buClr>
                <a:schemeClr val="dk1"/>
              </a:buClr>
              <a:buSzPts val="2960"/>
              <a:buFont typeface="Calibri"/>
              <a:buAutoNum type="arabicPeriod"/>
            </a:pPr>
            <a:r>
              <a:rPr lang="en-US" sz="2960" b="0" i="0" u="none" strike="noStrike" cap="none">
                <a:solidFill>
                  <a:schemeClr val="dk1"/>
                </a:solidFill>
                <a:latin typeface="Calibri"/>
                <a:ea typeface="Calibri"/>
                <a:cs typeface="Calibri"/>
                <a:sym typeface="Calibri"/>
              </a:rPr>
              <a:t>Which treatment method works best for improving habitat?</a:t>
            </a:r>
            <a:endParaRPr/>
          </a:p>
          <a:p>
            <a:pPr marL="514350" marR="0" lvl="0" indent="-326390" algn="l" rtl="0">
              <a:lnSpc>
                <a:spcPct val="80000"/>
              </a:lnSpc>
              <a:spcBef>
                <a:spcPts val="592"/>
              </a:spcBef>
              <a:spcAft>
                <a:spcPts val="0"/>
              </a:spcAft>
              <a:buClr>
                <a:schemeClr val="dk1"/>
              </a:buClr>
              <a:buSzPts val="2960"/>
              <a:buFont typeface="Calibri"/>
              <a:buNone/>
            </a:pPr>
            <a:endParaRPr sz="2960" b="0" i="0" u="none" strike="noStrike" cap="none">
              <a:solidFill>
                <a:schemeClr val="dk1"/>
              </a:solidFill>
              <a:latin typeface="Calibri"/>
              <a:ea typeface="Calibri"/>
              <a:cs typeface="Calibri"/>
              <a:sym typeface="Calibri"/>
            </a:endParaRPr>
          </a:p>
          <a:p>
            <a:pPr marL="514350" marR="0" lvl="0" indent="-514350" algn="l" rtl="0">
              <a:lnSpc>
                <a:spcPct val="80000"/>
              </a:lnSpc>
              <a:spcBef>
                <a:spcPts val="592"/>
              </a:spcBef>
              <a:spcAft>
                <a:spcPts val="0"/>
              </a:spcAft>
              <a:buClr>
                <a:schemeClr val="dk1"/>
              </a:buClr>
              <a:buSzPts val="2960"/>
              <a:buFont typeface="Calibri"/>
              <a:buAutoNum type="arabicPeriod"/>
            </a:pPr>
            <a:r>
              <a:rPr lang="en-US" sz="2960" b="0" i="0" u="none" strike="noStrike" cap="none">
                <a:solidFill>
                  <a:schemeClr val="dk1"/>
                </a:solidFill>
                <a:latin typeface="Calibri"/>
                <a:ea typeface="Calibri"/>
                <a:cs typeface="Calibri"/>
                <a:sym typeface="Calibri"/>
              </a:rPr>
              <a:t>Are there any unintended ecological effects from </a:t>
            </a:r>
            <a:r>
              <a:rPr lang="en-US" sz="2960"/>
              <a:t>mechanical</a:t>
            </a:r>
            <a:r>
              <a:rPr lang="en-US" sz="2960" b="0" i="0" u="none" strike="noStrike" cap="none">
                <a:solidFill>
                  <a:schemeClr val="dk1"/>
                </a:solidFill>
                <a:latin typeface="Calibri"/>
                <a:ea typeface="Calibri"/>
                <a:cs typeface="Calibri"/>
                <a:sym typeface="Calibri"/>
              </a:rPr>
              <a:t> removal treatments?</a:t>
            </a:r>
            <a:endParaRPr/>
          </a:p>
          <a:p>
            <a:pPr marL="514350" marR="0" lvl="0" indent="-326390" algn="l" rtl="0">
              <a:lnSpc>
                <a:spcPct val="80000"/>
              </a:lnSpc>
              <a:spcBef>
                <a:spcPts val="592"/>
              </a:spcBef>
              <a:spcAft>
                <a:spcPts val="0"/>
              </a:spcAft>
              <a:buClr>
                <a:schemeClr val="dk1"/>
              </a:buClr>
              <a:buSzPts val="2960"/>
              <a:buFont typeface="Calibri"/>
              <a:buNone/>
            </a:pPr>
            <a:endParaRPr sz="2960" b="0" i="0" u="none" strike="noStrike" cap="none">
              <a:solidFill>
                <a:schemeClr val="dk1"/>
              </a:solidFill>
              <a:latin typeface="Calibri"/>
              <a:ea typeface="Calibri"/>
              <a:cs typeface="Calibri"/>
              <a:sym typeface="Calibri"/>
            </a:endParaRPr>
          </a:p>
          <a:p>
            <a:pPr marL="514350" marR="0" lvl="0" indent="-514350" algn="l" rtl="0">
              <a:lnSpc>
                <a:spcPct val="80000"/>
              </a:lnSpc>
              <a:spcBef>
                <a:spcPts val="592"/>
              </a:spcBef>
              <a:spcAft>
                <a:spcPts val="0"/>
              </a:spcAft>
              <a:buClr>
                <a:schemeClr val="dk1"/>
              </a:buClr>
              <a:buSzPts val="2960"/>
              <a:buFont typeface="Calibri"/>
              <a:buAutoNum type="arabicPeriod"/>
            </a:pPr>
            <a:r>
              <a:rPr lang="en-US" sz="2960"/>
              <a:t>Are</a:t>
            </a:r>
            <a:r>
              <a:rPr lang="en-US" sz="2960" b="0" i="0" u="none" strike="noStrike" cap="none">
                <a:solidFill>
                  <a:schemeClr val="dk1"/>
                </a:solidFill>
                <a:latin typeface="Calibri"/>
                <a:ea typeface="Calibri"/>
                <a:cs typeface="Calibri"/>
                <a:sym typeface="Calibri"/>
              </a:rPr>
              <a:t> Assessment, Inventory and Monitoring (AIM) data a useful tool for analyzing Sage Grouse habitat?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Shape 147"/>
          <p:cNvPicPr preferRelativeResize="0"/>
          <p:nvPr/>
        </p:nvPicPr>
        <p:blipFill rotWithShape="1">
          <a:blip r:embed="rId3">
            <a:alphaModFix/>
          </a:blip>
          <a:srcRect l="1288" t="4549" r="6708" b="21412"/>
          <a:stretch/>
        </p:blipFill>
        <p:spPr>
          <a:xfrm>
            <a:off x="5905948" y="223624"/>
            <a:ext cx="5819888" cy="6532776"/>
          </a:xfrm>
          <a:prstGeom prst="rect">
            <a:avLst/>
          </a:prstGeom>
          <a:noFill/>
          <a:ln>
            <a:noFill/>
          </a:ln>
        </p:spPr>
      </p:pic>
      <p:pic>
        <p:nvPicPr>
          <p:cNvPr id="148" name="Shape 148"/>
          <p:cNvPicPr preferRelativeResize="0"/>
          <p:nvPr/>
        </p:nvPicPr>
        <p:blipFill rotWithShape="1">
          <a:blip r:embed="rId4">
            <a:alphaModFix/>
          </a:blip>
          <a:srcRect l="18396" t="3052" r="3017" b="34145"/>
          <a:stretch/>
        </p:blipFill>
        <p:spPr>
          <a:xfrm>
            <a:off x="5905950" y="223625"/>
            <a:ext cx="5819873" cy="6532777"/>
          </a:xfrm>
          <a:prstGeom prst="rect">
            <a:avLst/>
          </a:prstGeom>
          <a:noFill/>
          <a:ln>
            <a:noFill/>
          </a:ln>
        </p:spPr>
      </p:pic>
      <p:sp>
        <p:nvSpPr>
          <p:cNvPr id="149" name="Shape 149"/>
          <p:cNvSpPr txBox="1">
            <a:spLocks noGrp="1"/>
          </p:cNvSpPr>
          <p:nvPr>
            <p:ph type="title"/>
          </p:nvPr>
        </p:nvSpPr>
        <p:spPr>
          <a:xfrm>
            <a:off x="1" y="223624"/>
            <a:ext cx="5905947"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70C0"/>
              </a:buClr>
              <a:buSzPts val="4400"/>
              <a:buFont typeface="Calibri"/>
              <a:buNone/>
            </a:pPr>
            <a:r>
              <a:rPr lang="en-US" sz="4400" b="1" i="0" u="none" strike="noStrike" cap="none">
                <a:solidFill>
                  <a:srgbClr val="0070C0"/>
                </a:solidFill>
                <a:latin typeface="Calibri"/>
                <a:ea typeface="Calibri"/>
                <a:cs typeface="Calibri"/>
                <a:sym typeface="Calibri"/>
              </a:rPr>
              <a:t>Study Area &amp; Data</a:t>
            </a:r>
            <a:endParaRPr/>
          </a:p>
        </p:txBody>
      </p:sp>
      <p:sp>
        <p:nvSpPr>
          <p:cNvPr id="150" name="Shape 150"/>
          <p:cNvSpPr txBox="1"/>
          <p:nvPr/>
        </p:nvSpPr>
        <p:spPr>
          <a:xfrm>
            <a:off x="740483" y="1785769"/>
            <a:ext cx="4335331" cy="584775"/>
          </a:xfrm>
          <a:prstGeom prst="rect">
            <a:avLst/>
          </a:prstGeom>
          <a:noFill/>
          <a:ln>
            <a:noFill/>
          </a:ln>
        </p:spPr>
        <p:txBody>
          <a:bodyPr spcFirstLastPara="1" wrap="square" lIns="91425" tIns="45700" rIns="91425" bIns="45700" anchor="t" anchorCtr="0">
            <a:noAutofit/>
          </a:bodyPr>
          <a:lstStyle/>
          <a:p>
            <a:pPr marL="285750" marR="0" lvl="0" indent="-82550" algn="l" rtl="0">
              <a:spcBef>
                <a:spcPts val="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sp>
        <p:nvSpPr>
          <p:cNvPr id="151" name="Shape 151"/>
          <p:cNvSpPr txBox="1"/>
          <p:nvPr/>
        </p:nvSpPr>
        <p:spPr>
          <a:xfrm>
            <a:off x="826244" y="1589761"/>
            <a:ext cx="4333238" cy="6740307"/>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3200"/>
              <a:buFont typeface="Arial"/>
              <a:buChar char="•"/>
            </a:pPr>
            <a:r>
              <a:rPr lang="en-US" sz="3200" b="0" i="0" u="none" strike="noStrike" cap="none" dirty="0">
                <a:solidFill>
                  <a:schemeClr val="dk1"/>
                </a:solidFill>
                <a:latin typeface="Calibri"/>
                <a:ea typeface="Calibri"/>
                <a:cs typeface="Calibri"/>
                <a:sym typeface="Calibri"/>
              </a:rPr>
              <a:t>Eastern Nevada</a:t>
            </a:r>
            <a:endParaRPr dirty="0"/>
          </a:p>
          <a:p>
            <a:pPr marL="742950" marR="0" lvl="1" indent="-285750" algn="l" rtl="0">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Central Basin &amp; Range ecoregion</a:t>
            </a:r>
            <a:endParaRPr dirty="0"/>
          </a:p>
          <a:p>
            <a:pPr marL="285750" marR="0" lvl="0" indent="-285750" algn="l" rtl="0">
              <a:spcBef>
                <a:spcPts val="0"/>
              </a:spcBef>
              <a:spcAft>
                <a:spcPts val="0"/>
              </a:spcAft>
              <a:buClr>
                <a:schemeClr val="dk1"/>
              </a:buClr>
              <a:buSzPts val="3200"/>
              <a:buFont typeface="Arial"/>
              <a:buChar char="•"/>
            </a:pPr>
            <a:r>
              <a:rPr lang="en-US" sz="3200" b="0" i="0" u="none" strike="noStrike" cap="none" dirty="0">
                <a:solidFill>
                  <a:schemeClr val="dk1"/>
                </a:solidFill>
                <a:latin typeface="Calibri"/>
                <a:ea typeface="Calibri"/>
                <a:cs typeface="Calibri"/>
                <a:sym typeface="Calibri"/>
              </a:rPr>
              <a:t>~7000 acres treated</a:t>
            </a:r>
            <a:endParaRPr dirty="0"/>
          </a:p>
          <a:p>
            <a:pPr marL="742950" marR="0" lvl="1" indent="-285750" algn="l" rtl="0">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Chaining</a:t>
            </a:r>
            <a:endParaRPr dirty="0"/>
          </a:p>
          <a:p>
            <a:pPr marL="742950" marR="0" lvl="1" indent="-285750" algn="l" rtl="0">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Lop &amp; Scatter</a:t>
            </a:r>
            <a:endParaRPr dirty="0"/>
          </a:p>
          <a:p>
            <a:pPr marL="285750" marR="0" lvl="0" indent="-285750" algn="l" rtl="0">
              <a:spcBef>
                <a:spcPts val="0"/>
              </a:spcBef>
              <a:spcAft>
                <a:spcPts val="0"/>
              </a:spcAft>
              <a:buClr>
                <a:schemeClr val="dk1"/>
              </a:buClr>
              <a:buSzPts val="3200"/>
              <a:buFont typeface="Arial"/>
              <a:buChar char="•"/>
            </a:pPr>
            <a:r>
              <a:rPr lang="en-US" sz="3200" b="0" i="0" u="none" strike="noStrike" cap="none" dirty="0">
                <a:solidFill>
                  <a:schemeClr val="dk1"/>
                </a:solidFill>
                <a:latin typeface="Calibri"/>
                <a:ea typeface="Calibri"/>
                <a:cs typeface="Calibri"/>
                <a:sym typeface="Calibri"/>
              </a:rPr>
              <a:t>29 AIM plots </a:t>
            </a:r>
            <a:endParaRPr dirty="0"/>
          </a:p>
          <a:p>
            <a:pPr marL="742950" marR="0" lvl="1" indent="-285750" algn="l" rtl="0">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21 treatment plots</a:t>
            </a:r>
            <a:endParaRPr dirty="0"/>
          </a:p>
          <a:p>
            <a:pPr marL="742950" marR="0" lvl="1" indent="-285750" algn="l" rtl="0">
              <a:spcBef>
                <a:spcPts val="0"/>
              </a:spcBef>
              <a:spcAft>
                <a:spcPts val="0"/>
              </a:spcAft>
              <a:buClr>
                <a:schemeClr val="dk1"/>
              </a:buClr>
              <a:buSzPts val="2400"/>
              <a:buFont typeface="Arial"/>
              <a:buChar char="•"/>
            </a:pPr>
            <a:r>
              <a:rPr lang="en-US" sz="2400" dirty="0">
                <a:solidFill>
                  <a:schemeClr val="dk1"/>
                </a:solidFill>
                <a:latin typeface="Calibri"/>
                <a:ea typeface="Calibri"/>
                <a:cs typeface="Calibri"/>
                <a:sym typeface="Calibri"/>
              </a:rPr>
              <a:t>7</a:t>
            </a:r>
            <a:r>
              <a:rPr lang="en-US" sz="2400" b="0" i="0" u="none" strike="noStrike" cap="none" dirty="0">
                <a:solidFill>
                  <a:schemeClr val="dk1"/>
                </a:solidFill>
                <a:latin typeface="Calibri"/>
                <a:ea typeface="Calibri"/>
                <a:cs typeface="Calibri"/>
                <a:sym typeface="Calibri"/>
              </a:rPr>
              <a:t> control plots </a:t>
            </a:r>
            <a:endParaRPr dirty="0"/>
          </a:p>
          <a:p>
            <a:pPr marL="742950" marR="0" lvl="1" indent="-285750" algn="l" rtl="0">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Visited before and after treatment</a:t>
            </a:r>
            <a:endParaRPr dirty="0"/>
          </a:p>
          <a:p>
            <a:pPr marL="285750" marR="0" lvl="0" indent="-82550" algn="l" rtl="0">
              <a:spcBef>
                <a:spcPts val="0"/>
              </a:spcBef>
              <a:spcAft>
                <a:spcPts val="0"/>
              </a:spcAft>
              <a:buClr>
                <a:schemeClr val="dk1"/>
              </a:buClr>
              <a:buSzPts val="3200"/>
              <a:buFont typeface="Arial"/>
              <a:buNone/>
            </a:pPr>
            <a:endParaRPr sz="3200" b="0" i="0" u="none" strike="noStrike" cap="none" dirty="0">
              <a:solidFill>
                <a:schemeClr val="dk1"/>
              </a:solidFill>
              <a:latin typeface="Calibri"/>
              <a:ea typeface="Calibri"/>
              <a:cs typeface="Calibri"/>
              <a:sym typeface="Calibri"/>
            </a:endParaRPr>
          </a:p>
          <a:p>
            <a:pPr marL="742950" marR="0" lvl="1" indent="-133350" algn="l" rtl="0">
              <a:spcBef>
                <a:spcPts val="0"/>
              </a:spcBef>
              <a:spcAft>
                <a:spcPts val="0"/>
              </a:spcAft>
              <a:buClr>
                <a:schemeClr val="dk1"/>
              </a:buClr>
              <a:buSzPts val="2400"/>
              <a:buFont typeface="Arial"/>
              <a:buNone/>
            </a:pPr>
            <a:endParaRPr sz="2400" b="0" i="0" u="none" strike="noStrike" cap="none" dirty="0">
              <a:solidFill>
                <a:schemeClr val="dk1"/>
              </a:solidFill>
              <a:latin typeface="Calibri"/>
              <a:ea typeface="Calibri"/>
              <a:cs typeface="Calibri"/>
              <a:sym typeface="Calibri"/>
            </a:endParaRPr>
          </a:p>
          <a:p>
            <a:pPr marL="457200" marR="0" lvl="1" indent="0" algn="l" rtl="0">
              <a:spcBef>
                <a:spcPts val="0"/>
              </a:spcBef>
              <a:spcAft>
                <a:spcPts val="0"/>
              </a:spcAft>
              <a:buNone/>
            </a:pPr>
            <a:endParaRPr sz="2400" b="0" i="0" u="none" strike="noStrike" cap="none" dirty="0">
              <a:solidFill>
                <a:schemeClr val="dk1"/>
              </a:solidFill>
              <a:latin typeface="Calibri"/>
              <a:ea typeface="Calibri"/>
              <a:cs typeface="Calibri"/>
              <a:sym typeface="Calibri"/>
            </a:endParaRPr>
          </a:p>
          <a:p>
            <a:pPr marL="742950" marR="0" lvl="1" indent="-82550" algn="l" rtl="0">
              <a:spcBef>
                <a:spcPts val="0"/>
              </a:spcBef>
              <a:spcAft>
                <a:spcPts val="0"/>
              </a:spcAft>
              <a:buClr>
                <a:schemeClr val="dk1"/>
              </a:buClr>
              <a:buSzPts val="3200"/>
              <a:buFont typeface="Arial"/>
              <a:buNone/>
            </a:pPr>
            <a:endParaRPr sz="3200" b="0" i="0" u="none" strike="noStrike" cap="none" dirty="0">
              <a:solidFill>
                <a:schemeClr val="dk1"/>
              </a:solidFill>
              <a:latin typeface="Calibri"/>
              <a:ea typeface="Calibri"/>
              <a:cs typeface="Calibri"/>
              <a:sym typeface="Calibri"/>
            </a:endParaRPr>
          </a:p>
          <a:p>
            <a:pPr marL="285750" marR="0" lvl="0" indent="-82550" algn="l" rtl="0">
              <a:spcBef>
                <a:spcPts val="0"/>
              </a:spcBef>
              <a:spcAft>
                <a:spcPts val="0"/>
              </a:spcAft>
              <a:buClr>
                <a:schemeClr val="dk1"/>
              </a:buClr>
              <a:buSzPts val="3200"/>
              <a:buFont typeface="Arial"/>
              <a:buNone/>
            </a:pPr>
            <a:endParaRPr sz="3200" b="0" i="0" u="none" strike="noStrike" cap="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10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70C0"/>
              </a:buClr>
              <a:buSzPts val="4400"/>
              <a:buFont typeface="Calibri"/>
              <a:buNone/>
            </a:pPr>
            <a:r>
              <a:rPr lang="en-US" sz="4400" b="1" i="0" u="none" strike="noStrike" cap="none">
                <a:solidFill>
                  <a:srgbClr val="0070C0"/>
                </a:solidFill>
                <a:latin typeface="Calibri"/>
                <a:ea typeface="Calibri"/>
                <a:cs typeface="Calibri"/>
                <a:sym typeface="Calibri"/>
              </a:rPr>
              <a:t>Treatments</a:t>
            </a:r>
            <a:endParaRPr/>
          </a:p>
        </p:txBody>
      </p:sp>
      <p:pic>
        <p:nvPicPr>
          <p:cNvPr id="157" name="Shape 157"/>
          <p:cNvPicPr preferRelativeResize="0"/>
          <p:nvPr/>
        </p:nvPicPr>
        <p:blipFill rotWithShape="1">
          <a:blip r:embed="rId3">
            <a:alphaModFix/>
          </a:blip>
          <a:srcRect l="14156" r="19662"/>
          <a:stretch/>
        </p:blipFill>
        <p:spPr>
          <a:xfrm>
            <a:off x="695750" y="1318252"/>
            <a:ext cx="4890048" cy="4913501"/>
          </a:xfrm>
          <a:prstGeom prst="rect">
            <a:avLst/>
          </a:prstGeom>
          <a:noFill/>
          <a:ln>
            <a:noFill/>
          </a:ln>
        </p:spPr>
      </p:pic>
      <p:pic>
        <p:nvPicPr>
          <p:cNvPr id="158" name="Shape 158"/>
          <p:cNvPicPr preferRelativeResize="0"/>
          <p:nvPr/>
        </p:nvPicPr>
        <p:blipFill rotWithShape="1">
          <a:blip r:embed="rId4">
            <a:alphaModFix/>
          </a:blip>
          <a:srcRect l="35255" r="4314"/>
          <a:stretch/>
        </p:blipFill>
        <p:spPr>
          <a:xfrm>
            <a:off x="6440549" y="1318250"/>
            <a:ext cx="5278946" cy="49134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Shape 164" descr="\\ILMNMTA3DS1\ta\loc\Shared\AIM\2015 Season\Photos\Action Shots\AIM_CanyonlandsTraining_ActionShot22_051915.JPG"/>
          <p:cNvPicPr preferRelativeResize="0"/>
          <p:nvPr/>
        </p:nvPicPr>
        <p:blipFill rotWithShape="1">
          <a:blip r:embed="rId3">
            <a:alphaModFix/>
          </a:blip>
          <a:srcRect/>
          <a:stretch/>
        </p:blipFill>
        <p:spPr>
          <a:xfrm>
            <a:off x="650762" y="1426626"/>
            <a:ext cx="2193681" cy="2674745"/>
          </a:xfrm>
          <a:prstGeom prst="rect">
            <a:avLst/>
          </a:prstGeom>
          <a:noFill/>
          <a:ln>
            <a:noFill/>
          </a:ln>
        </p:spPr>
      </p:pic>
      <p:sp>
        <p:nvSpPr>
          <p:cNvPr id="165" name="Shape 165"/>
          <p:cNvSpPr txBox="1"/>
          <p:nvPr/>
        </p:nvSpPr>
        <p:spPr>
          <a:xfrm>
            <a:off x="1981200" y="914400"/>
            <a:ext cx="8001000" cy="533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A9A57C"/>
              </a:buClr>
              <a:buSzPts val="2400"/>
              <a:buFont typeface="Arial"/>
              <a:buNone/>
            </a:pPr>
            <a:r>
              <a:rPr lang="en-US" sz="2400" b="1" i="0" u="none" strike="noStrike" cap="none">
                <a:solidFill>
                  <a:srgbClr val="000000"/>
                </a:solidFill>
                <a:latin typeface="Calibri"/>
                <a:ea typeface="Calibri"/>
                <a:cs typeface="Calibri"/>
                <a:sym typeface="Calibri"/>
              </a:rPr>
              <a:t>…standard, quantitative indicators and measurements</a:t>
            </a:r>
            <a:endParaRPr/>
          </a:p>
        </p:txBody>
      </p:sp>
      <p:pic>
        <p:nvPicPr>
          <p:cNvPr id="166" name="Shape 166" descr="\\ilmnirm3ds2\nc\Users\ekachergis\My Documents\My Pictures\2013_11_26_fromSarahM\MMGSSE_Gap.jpg"/>
          <p:cNvPicPr preferRelativeResize="0"/>
          <p:nvPr/>
        </p:nvPicPr>
        <p:blipFill rotWithShape="1">
          <a:blip r:embed="rId4">
            <a:alphaModFix/>
          </a:blip>
          <a:srcRect l="15820" t="7826" r="6472" b="123"/>
          <a:stretch/>
        </p:blipFill>
        <p:spPr>
          <a:xfrm rot="5400000">
            <a:off x="5031400" y="1778351"/>
            <a:ext cx="2694400" cy="1912950"/>
          </a:xfrm>
          <a:prstGeom prst="rect">
            <a:avLst/>
          </a:prstGeom>
          <a:noFill/>
          <a:ln>
            <a:noFill/>
          </a:ln>
        </p:spPr>
      </p:pic>
      <p:sp>
        <p:nvSpPr>
          <p:cNvPr id="167" name="Shape 167"/>
          <p:cNvSpPr txBox="1"/>
          <p:nvPr/>
        </p:nvSpPr>
        <p:spPr>
          <a:xfrm>
            <a:off x="4358141" y="154061"/>
            <a:ext cx="2743199" cy="914400"/>
          </a:xfrm>
          <a:prstGeom prst="rect">
            <a:avLst/>
          </a:prstGeom>
          <a:solidFill>
            <a:schemeClr val="lt1"/>
          </a:solidFill>
          <a:ln>
            <a:noFill/>
          </a:ln>
        </p:spPr>
        <p:txBody>
          <a:bodyPr spcFirstLastPara="1" wrap="square" lIns="91425" tIns="45700" rIns="91425" bIns="45700" anchor="b" anchorCtr="0">
            <a:noAutofit/>
          </a:bodyPr>
          <a:lstStyle/>
          <a:p>
            <a:pPr marL="0" marR="0" lvl="0" indent="0" algn="ctr" rtl="0">
              <a:spcBef>
                <a:spcPts val="0"/>
              </a:spcBef>
              <a:spcAft>
                <a:spcPts val="0"/>
              </a:spcAft>
              <a:buClr>
                <a:srgbClr val="0070C0"/>
              </a:buClr>
              <a:buSzPts val="5400"/>
              <a:buFont typeface="Calibri"/>
              <a:buNone/>
            </a:pPr>
            <a:r>
              <a:rPr lang="en-US" sz="5400" b="1" i="0" u="none" strike="noStrike" cap="none">
                <a:solidFill>
                  <a:srgbClr val="0070C0"/>
                </a:solidFill>
                <a:latin typeface="Calibri"/>
                <a:ea typeface="Calibri"/>
                <a:cs typeface="Calibri"/>
                <a:sym typeface="Calibri"/>
              </a:rPr>
              <a:t>AIM is…</a:t>
            </a:r>
            <a:endParaRPr/>
          </a:p>
        </p:txBody>
      </p:sp>
      <p:sp>
        <p:nvSpPr>
          <p:cNvPr id="168" name="Shape 168"/>
          <p:cNvSpPr txBox="1"/>
          <p:nvPr/>
        </p:nvSpPr>
        <p:spPr>
          <a:xfrm>
            <a:off x="650759" y="4296596"/>
            <a:ext cx="2193600" cy="19389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rgbClr val="2F2B20"/>
                </a:solidFill>
                <a:latin typeface="Calibri"/>
                <a:ea typeface="Calibri"/>
                <a:cs typeface="Calibri"/>
                <a:sym typeface="Calibri"/>
              </a:rPr>
              <a:t>Bare Ground, Foliar Cover, Litter, Veg Composition &amp; Veg Heights</a:t>
            </a:r>
            <a:endParaRPr/>
          </a:p>
        </p:txBody>
      </p:sp>
      <p:pic>
        <p:nvPicPr>
          <p:cNvPr id="169" name="Shape 169" descr="\\ILMNMTA3DS1\ta\loc\Shared\AIM\2015 Season\Photos\Action Shots\AIM_CanyonlandsTraining_ActionShot16_051915.JPG"/>
          <p:cNvPicPr preferRelativeResize="0"/>
          <p:nvPr/>
        </p:nvPicPr>
        <p:blipFill rotWithShape="1">
          <a:blip r:embed="rId5">
            <a:alphaModFix/>
          </a:blip>
          <a:srcRect/>
          <a:stretch/>
        </p:blipFill>
        <p:spPr>
          <a:xfrm>
            <a:off x="3128583" y="1442800"/>
            <a:ext cx="2009393" cy="2642403"/>
          </a:xfrm>
          <a:prstGeom prst="rect">
            <a:avLst/>
          </a:prstGeom>
          <a:noFill/>
          <a:ln>
            <a:noFill/>
          </a:ln>
        </p:spPr>
      </p:pic>
      <p:sp>
        <p:nvSpPr>
          <p:cNvPr id="170" name="Shape 170"/>
          <p:cNvSpPr txBox="1"/>
          <p:nvPr/>
        </p:nvSpPr>
        <p:spPr>
          <a:xfrm>
            <a:off x="2949288" y="4296611"/>
            <a:ext cx="2520000" cy="461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2F2B20"/>
                </a:solidFill>
                <a:latin typeface="Calibri"/>
                <a:ea typeface="Calibri"/>
                <a:cs typeface="Calibri"/>
                <a:sym typeface="Calibri"/>
              </a:rPr>
              <a:t>Soil Characteristics</a:t>
            </a:r>
            <a:endParaRPr/>
          </a:p>
        </p:txBody>
      </p:sp>
      <p:sp>
        <p:nvSpPr>
          <p:cNvPr id="171" name="Shape 171"/>
          <p:cNvSpPr txBox="1"/>
          <p:nvPr/>
        </p:nvSpPr>
        <p:spPr>
          <a:xfrm>
            <a:off x="5473360" y="4295023"/>
            <a:ext cx="1810500" cy="4617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rgbClr val="2F2B20"/>
                </a:solidFill>
                <a:latin typeface="Calibri"/>
                <a:ea typeface="Calibri"/>
                <a:cs typeface="Calibri"/>
                <a:sym typeface="Calibri"/>
              </a:rPr>
              <a:t>Canopy Gaps</a:t>
            </a:r>
            <a:endParaRPr/>
          </a:p>
        </p:txBody>
      </p:sp>
      <p:pic>
        <p:nvPicPr>
          <p:cNvPr id="172" name="Shape 172"/>
          <p:cNvPicPr preferRelativeResize="0"/>
          <p:nvPr/>
        </p:nvPicPr>
        <p:blipFill rotWithShape="1">
          <a:blip r:embed="rId6">
            <a:alphaModFix/>
          </a:blip>
          <a:srcRect l="5119" t="32201" r="60078" b="29021"/>
          <a:stretch/>
        </p:blipFill>
        <p:spPr>
          <a:xfrm>
            <a:off x="3023351" y="4969700"/>
            <a:ext cx="3896747" cy="1540201"/>
          </a:xfrm>
          <a:prstGeom prst="rect">
            <a:avLst/>
          </a:prstGeom>
          <a:noFill/>
          <a:ln>
            <a:noFill/>
          </a:ln>
        </p:spPr>
      </p:pic>
      <p:sp>
        <p:nvSpPr>
          <p:cNvPr id="173" name="Shape 173"/>
          <p:cNvSpPr txBox="1"/>
          <p:nvPr/>
        </p:nvSpPr>
        <p:spPr>
          <a:xfrm>
            <a:off x="6920088" y="5324300"/>
            <a:ext cx="13173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a:solidFill>
                  <a:srgbClr val="2F2B20"/>
                </a:solidFill>
                <a:latin typeface="Calibri"/>
                <a:ea typeface="Calibri"/>
                <a:cs typeface="Calibri"/>
                <a:sym typeface="Calibri"/>
              </a:rPr>
              <a:t>Soil Stability</a:t>
            </a:r>
            <a:endParaRPr/>
          </a:p>
        </p:txBody>
      </p:sp>
      <p:pic>
        <p:nvPicPr>
          <p:cNvPr id="174" name="Shape 174"/>
          <p:cNvPicPr preferRelativeResize="0"/>
          <p:nvPr/>
        </p:nvPicPr>
        <p:blipFill rotWithShape="1">
          <a:blip r:embed="rId7">
            <a:alphaModFix/>
          </a:blip>
          <a:srcRect l="5268" t="3370" r="6031" b="3787"/>
          <a:stretch/>
        </p:blipFill>
        <p:spPr>
          <a:xfrm>
            <a:off x="8386175" y="1410475"/>
            <a:ext cx="3561275" cy="4510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l="1966" t="1769" r="2616" b="2083"/>
          <a:stretch/>
        </p:blipFill>
        <p:spPr>
          <a:xfrm>
            <a:off x="8148472" y="274638"/>
            <a:ext cx="3689873" cy="4927002"/>
          </a:xfrm>
          <a:prstGeom prst="rect">
            <a:avLst/>
          </a:prstGeom>
          <a:noFill/>
          <a:ln>
            <a:noFill/>
          </a:ln>
        </p:spPr>
      </p:pic>
      <p:sp>
        <p:nvSpPr>
          <p:cNvPr id="180" name="Shape 180"/>
          <p:cNvSpPr txBox="1">
            <a:spLocks noGrp="1"/>
          </p:cNvSpPr>
          <p:nvPr>
            <p:ph type="title"/>
          </p:nvPr>
        </p:nvSpPr>
        <p:spPr>
          <a:xfrm>
            <a:off x="609601" y="274638"/>
            <a:ext cx="51565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70C0"/>
              </a:buClr>
              <a:buSzPts val="4400"/>
              <a:buFont typeface="Calibri"/>
              <a:buNone/>
            </a:pPr>
            <a:r>
              <a:rPr lang="en-US" sz="4400" b="1" i="0" u="none" strike="noStrike" cap="none">
                <a:solidFill>
                  <a:srgbClr val="0070C0"/>
                </a:solidFill>
                <a:latin typeface="Calibri"/>
                <a:ea typeface="Calibri"/>
                <a:cs typeface="Calibri"/>
                <a:sym typeface="Calibri"/>
              </a:rPr>
              <a:t>Methods</a:t>
            </a:r>
            <a:endParaRPr/>
          </a:p>
        </p:txBody>
      </p:sp>
      <p:sp>
        <p:nvSpPr>
          <p:cNvPr id="181" name="Shape 181"/>
          <p:cNvSpPr txBox="1">
            <a:spLocks noGrp="1"/>
          </p:cNvSpPr>
          <p:nvPr>
            <p:ph type="body" idx="1"/>
          </p:nvPr>
        </p:nvSpPr>
        <p:spPr>
          <a:xfrm>
            <a:off x="609600" y="1600201"/>
            <a:ext cx="5156500" cy="45259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3200"/>
              <a:buFont typeface="Arial"/>
              <a:buChar char="•"/>
            </a:pPr>
            <a:r>
              <a:rPr lang="en-US" sz="3200" b="0" i="0" u="none" strike="noStrike" cap="none">
                <a:solidFill>
                  <a:schemeClr val="dk1"/>
                </a:solidFill>
                <a:latin typeface="Calibri"/>
                <a:ea typeface="Calibri"/>
                <a:cs typeface="Calibri"/>
                <a:sym typeface="Calibri"/>
              </a:rPr>
              <a:t>Literature search for GRSG habitat benchmarks</a:t>
            </a:r>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a:p>
            <a:pPr marL="742950" marR="0" lvl="1" indent="-285750" algn="l" rtl="0">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Peer reviewed journal articles</a:t>
            </a:r>
            <a:endParaRPr/>
          </a:p>
          <a:p>
            <a:pPr marL="742950" marR="0" lvl="1" indent="-13335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742950" marR="0" lvl="1" indent="-285750" algn="l" rtl="0">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BLM management plans</a:t>
            </a:r>
            <a:endParaRPr/>
          </a:p>
          <a:p>
            <a:pPr marL="742950" marR="0" lvl="1" indent="-13335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742950" marR="0" lvl="1" indent="-285750" algn="l" rtl="0">
              <a:spcBef>
                <a:spcPts val="480"/>
              </a:spcBef>
              <a:spcAft>
                <a:spcPts val="0"/>
              </a:spcAft>
              <a:buClr>
                <a:schemeClr val="dk1"/>
              </a:buClr>
              <a:buSzPts val="2400"/>
              <a:buFont typeface="Arial"/>
              <a:buChar char="–"/>
            </a:pPr>
            <a:r>
              <a:rPr lang="en-US" sz="2400" b="0" i="0" u="none" strike="noStrike" cap="none">
                <a:solidFill>
                  <a:schemeClr val="dk1"/>
                </a:solidFill>
                <a:latin typeface="Calibri"/>
                <a:ea typeface="Calibri"/>
                <a:cs typeface="Calibri"/>
                <a:sym typeface="Calibri"/>
              </a:rPr>
              <a:t>Sage Grouse Habitat Assessment Framework</a:t>
            </a:r>
            <a:endParaRPr/>
          </a:p>
          <a:p>
            <a:pPr marL="914400" marR="0" lvl="2" indent="0" algn="l" rtl="0">
              <a:spcBef>
                <a:spcPts val="480"/>
              </a:spcBef>
              <a:spcAft>
                <a:spcPts val="0"/>
              </a:spcAft>
              <a:buClr>
                <a:schemeClr val="dk1"/>
              </a:buClr>
              <a:buSzPts val="2400"/>
              <a:buFont typeface="Arial"/>
              <a:buNone/>
            </a:pPr>
            <a:endParaRPr sz="2400" b="0" i="0" u="none" strike="noStrike" cap="none">
              <a:solidFill>
                <a:schemeClr val="dk1"/>
              </a:solidFill>
              <a:latin typeface="Calibri"/>
              <a:ea typeface="Calibri"/>
              <a:cs typeface="Calibri"/>
              <a:sym typeface="Calibri"/>
            </a:endParaRPr>
          </a:p>
          <a:p>
            <a:pPr marL="342900" marR="0" lvl="0" indent="-139700" algn="l" rtl="0">
              <a:spcBef>
                <a:spcPts val="640"/>
              </a:spcBef>
              <a:spcAft>
                <a:spcPts val="0"/>
              </a:spcAft>
              <a:buClr>
                <a:schemeClr val="dk1"/>
              </a:buClr>
              <a:buSzPts val="3200"/>
              <a:buFont typeface="Arial"/>
              <a:buNone/>
            </a:pPr>
            <a:endParaRPr sz="3200" b="0" i="0" u="none" strike="noStrike" cap="none">
              <a:solidFill>
                <a:schemeClr val="dk1"/>
              </a:solidFill>
              <a:latin typeface="Calibri"/>
              <a:ea typeface="Calibri"/>
              <a:cs typeface="Calibri"/>
              <a:sym typeface="Calibri"/>
            </a:endParaRPr>
          </a:p>
        </p:txBody>
      </p:sp>
      <p:pic>
        <p:nvPicPr>
          <p:cNvPr id="182" name="Shape 182"/>
          <p:cNvPicPr preferRelativeResize="0"/>
          <p:nvPr/>
        </p:nvPicPr>
        <p:blipFill rotWithShape="1">
          <a:blip r:embed="rId4">
            <a:alphaModFix/>
          </a:blip>
          <a:srcRect l="1609" t="1256" r="2241" b="2205"/>
          <a:stretch/>
        </p:blipFill>
        <p:spPr>
          <a:xfrm>
            <a:off x="6863388" y="1021660"/>
            <a:ext cx="3818965" cy="4937760"/>
          </a:xfrm>
          <a:prstGeom prst="rect">
            <a:avLst/>
          </a:prstGeom>
          <a:noFill/>
          <a:ln>
            <a:noFill/>
          </a:ln>
        </p:spPr>
      </p:pic>
      <p:pic>
        <p:nvPicPr>
          <p:cNvPr id="183" name="Shape 183"/>
          <p:cNvPicPr preferRelativeResize="0"/>
          <p:nvPr/>
        </p:nvPicPr>
        <p:blipFill rotWithShape="1">
          <a:blip r:embed="rId5">
            <a:alphaModFix/>
          </a:blip>
          <a:srcRect l="2787" t="1350" r="4470" b="1873"/>
          <a:stretch/>
        </p:blipFill>
        <p:spPr>
          <a:xfrm>
            <a:off x="5862036" y="2082241"/>
            <a:ext cx="3442428" cy="454716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Effect transition="in" filter="fade">
                                      <p:cBhvr>
                                        <p:cTn id="12"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TotalTime>
  <Words>1140</Words>
  <Application>Microsoft Office PowerPoint</Application>
  <PresentationFormat>Widescreen</PresentationFormat>
  <Paragraphs>187</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Cambria</vt:lpstr>
      <vt:lpstr>Arial</vt:lpstr>
      <vt:lpstr>Calibri</vt:lpstr>
      <vt:lpstr>Helvetica Neue</vt:lpstr>
      <vt:lpstr>1_Office Theme</vt:lpstr>
      <vt:lpstr>PowerPoint Presentation</vt:lpstr>
      <vt:lpstr>PowerPoint Presentation</vt:lpstr>
      <vt:lpstr>Pinyon - Juniper Encroachment</vt:lpstr>
      <vt:lpstr>Pinyon - Juniper Expansion</vt:lpstr>
      <vt:lpstr>Research Questions</vt:lpstr>
      <vt:lpstr>Study Area &amp; Data</vt:lpstr>
      <vt:lpstr>Treatments</vt:lpstr>
      <vt:lpstr>PowerPoint Presentation</vt:lpstr>
      <vt:lpstr>Methods</vt:lpstr>
      <vt:lpstr>Benchmarks</vt:lpstr>
      <vt:lpstr>Data Analysis</vt:lpstr>
      <vt:lpstr>Results</vt:lpstr>
      <vt:lpstr>PowerPoint Presentation</vt:lpstr>
      <vt:lpstr>PowerPoint Presentation</vt:lpstr>
      <vt:lpstr>PowerPoint Presentation</vt:lpstr>
      <vt:lpstr>PowerPoint Presentation</vt:lpstr>
      <vt:lpstr>PowerPoint Presentation</vt:lpstr>
      <vt:lpstr>Conclusions and Management Implications</vt:lpstr>
      <vt:lpstr>Any 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dc:creator>
  <cp:lastModifiedBy>Alexander Laurence-Traynor</cp:lastModifiedBy>
  <cp:revision>11</cp:revision>
  <dcterms:modified xsi:type="dcterms:W3CDTF">2018-04-27T16:47:13Z</dcterms:modified>
</cp:coreProperties>
</file>